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80" r:id="rId4"/>
    <p:sldId id="281" r:id="rId5"/>
    <p:sldId id="282" r:id="rId6"/>
    <p:sldId id="272" r:id="rId7"/>
    <p:sldId id="274" r:id="rId8"/>
    <p:sldId id="275" r:id="rId9"/>
    <p:sldId id="277" r:id="rId10"/>
    <p:sldId id="278" r:id="rId11"/>
    <p:sldId id="279" r:id="rId12"/>
    <p:sldId id="268" r:id="rId13"/>
    <p:sldId id="276" r:id="rId14"/>
    <p:sldId id="284" r:id="rId15"/>
    <p:sldId id="28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7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3DBA3-D798-44BE-87AE-DD3A5A47AAC2}" type="datetimeFigureOut">
              <a:rPr lang="en-GB" smtClean="0"/>
              <a:t>09/02/2017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A0400-84BA-4C23-B920-0C6420C73B2A}" type="slidenum">
              <a:rPr lang="en-GB" smtClean="0"/>
              <a:t>‹#›</a:t>
            </a:fld>
            <a:endParaRPr lang="en-GB"/>
          </a:p>
        </p:txBody>
      </p:sp>
    </p:spTree>
    <p:extLst>
      <p:ext uri="{BB962C8B-B14F-4D97-AF65-F5344CB8AC3E}">
        <p14:creationId xmlns:p14="http://schemas.microsoft.com/office/powerpoint/2010/main" val="269962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Upgrade</a:t>
            </a:r>
            <a:r>
              <a:rPr lang="en-GB" baseline="0" dirty="0" smtClean="0"/>
              <a:t> is the university’s study skills department. We offer online resources, group teaching sessions in academic departments, and the core work of one-to-one appointments. </a:t>
            </a:r>
            <a:endParaRPr lang="en-GB" dirty="0"/>
          </a:p>
        </p:txBody>
      </p:sp>
      <p:sp>
        <p:nvSpPr>
          <p:cNvPr id="4" name="Slide Number Placeholder 3"/>
          <p:cNvSpPr>
            <a:spLocks noGrp="1"/>
          </p:cNvSpPr>
          <p:nvPr>
            <p:ph type="sldNum" sz="quarter" idx="10"/>
          </p:nvPr>
        </p:nvSpPr>
        <p:spPr/>
        <p:txBody>
          <a:bodyPr/>
          <a:lstStyle/>
          <a:p>
            <a:fld id="{52BB6163-C321-4EEB-8E6E-CA3B3B56A13F}" type="slidenum">
              <a:rPr lang="en-GB" smtClean="0"/>
              <a:t>2</a:t>
            </a:fld>
            <a:endParaRPr lang="en-GB"/>
          </a:p>
        </p:txBody>
      </p:sp>
    </p:spTree>
    <p:extLst>
      <p:ext uri="{BB962C8B-B14F-4D97-AF65-F5344CB8AC3E}">
        <p14:creationId xmlns:p14="http://schemas.microsoft.com/office/powerpoint/2010/main" val="305440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very much how</a:t>
            </a:r>
            <a:r>
              <a:rPr lang="en-GB" baseline="0" dirty="0" smtClean="0"/>
              <a:t> study skills departments tended to be a few years ago. As someone once said to me at another university, ‘Why do we need a department like yours? Surely we could do the same thing with a final year student who knows how to write an essay.’ It seems to me there’s a whole lot wrong with this. It’s passive, it’s very much a one way street; it doesn’t take account of joined up solutions to problems and probably would only appeal to some students.</a:t>
            </a:r>
            <a:endParaRPr lang="en-GB" dirty="0"/>
          </a:p>
        </p:txBody>
      </p:sp>
      <p:sp>
        <p:nvSpPr>
          <p:cNvPr id="4" name="Slide Number Placeholder 3"/>
          <p:cNvSpPr>
            <a:spLocks noGrp="1"/>
          </p:cNvSpPr>
          <p:nvPr>
            <p:ph type="sldNum" sz="quarter" idx="10"/>
          </p:nvPr>
        </p:nvSpPr>
        <p:spPr/>
        <p:txBody>
          <a:bodyPr/>
          <a:lstStyle/>
          <a:p>
            <a:fld id="{52BB6163-C321-4EEB-8E6E-CA3B3B56A13F}" type="slidenum">
              <a:rPr lang="en-GB" smtClean="0"/>
              <a:t>3</a:t>
            </a:fld>
            <a:endParaRPr lang="en-GB"/>
          </a:p>
        </p:txBody>
      </p:sp>
    </p:spTree>
    <p:extLst>
      <p:ext uri="{BB962C8B-B14F-4D97-AF65-F5344CB8AC3E}">
        <p14:creationId xmlns:p14="http://schemas.microsoft.com/office/powerpoint/2010/main" val="180903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Clearly this</a:t>
            </a:r>
            <a:r>
              <a:rPr lang="en-GB" baseline="0" dirty="0" smtClean="0"/>
              <a:t> is the nearest to right! I would particularly draw attention to the ability of study skills practitioners to stand apart from the power relations that tend to exist between tutors and students. We do sometimes see students coming to Upgrade and seeing remarkable results (</a:t>
            </a:r>
            <a:r>
              <a:rPr lang="en-GB" baseline="0" dirty="0" err="1" smtClean="0"/>
              <a:t>e.g</a:t>
            </a:r>
            <a:r>
              <a:rPr lang="en-GB" baseline="0" dirty="0" smtClean="0"/>
              <a:t> from marks averaging in the 50s one semester to the 70s in the next) but then most academics have repeatedly had that experience of the student who finally gets it in the last year and wishes they’d been so into it all earlier. Where we see dramatic results, it is usually because the student has found their own confident path forward – they may have come to Upgrade and developed the ability to ask more questions, leading to </a:t>
            </a:r>
            <a:r>
              <a:rPr lang="en-GB" baseline="0" dirty="0" err="1" smtClean="0"/>
              <a:t>moere</a:t>
            </a:r>
            <a:r>
              <a:rPr lang="en-GB" baseline="0" dirty="0" smtClean="0"/>
              <a:t> conversations with tutors and other students, more reflection on their way forward and ultimately better results. We are not miracle workers but that is at least partly because:</a:t>
            </a:r>
            <a:endParaRPr lang="en-GB" dirty="0"/>
          </a:p>
        </p:txBody>
      </p:sp>
      <p:sp>
        <p:nvSpPr>
          <p:cNvPr id="4" name="Slide Number Placeholder 3"/>
          <p:cNvSpPr>
            <a:spLocks noGrp="1"/>
          </p:cNvSpPr>
          <p:nvPr>
            <p:ph type="sldNum" sz="quarter" idx="10"/>
          </p:nvPr>
        </p:nvSpPr>
        <p:spPr/>
        <p:txBody>
          <a:bodyPr/>
          <a:lstStyle/>
          <a:p>
            <a:fld id="{52BB6163-C321-4EEB-8E6E-CA3B3B56A13F}" type="slidenum">
              <a:rPr lang="en-GB" smtClean="0"/>
              <a:t>4</a:t>
            </a:fld>
            <a:endParaRPr lang="en-GB"/>
          </a:p>
        </p:txBody>
      </p:sp>
    </p:spTree>
    <p:extLst>
      <p:ext uri="{BB962C8B-B14F-4D97-AF65-F5344CB8AC3E}">
        <p14:creationId xmlns:p14="http://schemas.microsoft.com/office/powerpoint/2010/main" val="180903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dirty="0" smtClean="0">
                <a:solidFill>
                  <a:schemeClr val="tx1"/>
                </a:solidFill>
                <a:effectLst/>
                <a:latin typeface="+mn-lt"/>
                <a:ea typeface="+mn-ea"/>
                <a:cs typeface="+mn-cs"/>
              </a:rPr>
              <a:t>Many students are embarrassed about talking through their study habits because they feel their presence at university carries the assumption that they know what they are doing. We start from the assumption that nothing is obvious, that basic questions like how to read, plan or use basic maths are worth revisiting because old habits often need revising or reforming for success at HE level. </a:t>
            </a:r>
            <a:endParaRPr lang="en-GB" u="none" strike="noStrike" dirty="0" smtClean="0">
              <a:effectLst/>
            </a:endParaRPr>
          </a:p>
          <a:p>
            <a:endParaRPr lang="en-GB" dirty="0"/>
          </a:p>
        </p:txBody>
      </p:sp>
      <p:sp>
        <p:nvSpPr>
          <p:cNvPr id="4" name="Slide Number Placeholder 3"/>
          <p:cNvSpPr>
            <a:spLocks noGrp="1"/>
          </p:cNvSpPr>
          <p:nvPr>
            <p:ph type="sldNum" sz="quarter" idx="10"/>
          </p:nvPr>
        </p:nvSpPr>
        <p:spPr/>
        <p:txBody>
          <a:bodyPr/>
          <a:lstStyle/>
          <a:p>
            <a:fld id="{514E4F24-75BD-42A0-A90A-76347F9E36B7}" type="slidenum">
              <a:rPr lang="en-GB" smtClean="0"/>
              <a:t>6</a:t>
            </a:fld>
            <a:endParaRPr lang="en-GB"/>
          </a:p>
        </p:txBody>
      </p:sp>
    </p:spTree>
    <p:extLst>
      <p:ext uri="{BB962C8B-B14F-4D97-AF65-F5344CB8AC3E}">
        <p14:creationId xmlns:p14="http://schemas.microsoft.com/office/powerpoint/2010/main" val="138839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3D1403-8384-4874-82EB-CCAEF167FC15}" type="slidenum">
              <a:rPr lang="en-GB" smtClean="0"/>
              <a:t>10</a:t>
            </a:fld>
            <a:endParaRPr lang="en-GB"/>
          </a:p>
        </p:txBody>
      </p:sp>
    </p:spTree>
    <p:extLst>
      <p:ext uri="{BB962C8B-B14F-4D97-AF65-F5344CB8AC3E}">
        <p14:creationId xmlns:p14="http://schemas.microsoft.com/office/powerpoint/2010/main" val="116222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 that partly</a:t>
            </a:r>
            <a:r>
              <a:rPr lang="en-GB" baseline="0" dirty="0" smtClean="0"/>
              <a:t> through physical location; we do it also by working with academic staff to build study skills into module content, normalising it as something to think about.  What do we assume that students know that maybe they don’t know. Our maths tutor, Cat Radcliffe, and the issue of hidden maths. My own experience of moving from lecturing in history to study skills demonstrated to me that I had assumed a great deal</a:t>
            </a:r>
            <a:endParaRPr lang="en-GB" dirty="0"/>
          </a:p>
        </p:txBody>
      </p:sp>
      <p:sp>
        <p:nvSpPr>
          <p:cNvPr id="4" name="Slide Number Placeholder 3"/>
          <p:cNvSpPr>
            <a:spLocks noGrp="1"/>
          </p:cNvSpPr>
          <p:nvPr>
            <p:ph type="sldNum" sz="quarter" idx="10"/>
          </p:nvPr>
        </p:nvSpPr>
        <p:spPr/>
        <p:txBody>
          <a:bodyPr/>
          <a:lstStyle/>
          <a:p>
            <a:fld id="{FFAA0400-84BA-4C23-B920-0C6420C73B2A}" type="slidenum">
              <a:rPr lang="en-GB" smtClean="0"/>
              <a:t>12</a:t>
            </a:fld>
            <a:endParaRPr lang="en-GB"/>
          </a:p>
        </p:txBody>
      </p:sp>
    </p:spTree>
    <p:extLst>
      <p:ext uri="{BB962C8B-B14F-4D97-AF65-F5344CB8AC3E}">
        <p14:creationId xmlns:p14="http://schemas.microsoft.com/office/powerpoint/2010/main" val="138676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a:t>
            </a:r>
            <a:r>
              <a:rPr lang="en-GB" baseline="0" dirty="0" smtClean="0"/>
              <a:t> the one hand I talk to academic staff who don’t understand why their students struggle with referencing and on the other hand I meet students who get incredibly worried about whether they have put all their commas and full-stops in the right place. When teaching referencing we have to get to the logic of it; why it is the way it is and that invariably means a broad view of what we mean when we say referencing – more often than not confusion about formatting is also linked to a lack of confidence on how to decide what to read, how to read critically, synthesise and so on.</a:t>
            </a:r>
            <a:endParaRPr lang="en-GB" dirty="0"/>
          </a:p>
        </p:txBody>
      </p:sp>
      <p:sp>
        <p:nvSpPr>
          <p:cNvPr id="4" name="Slide Number Placeholder 3"/>
          <p:cNvSpPr>
            <a:spLocks noGrp="1"/>
          </p:cNvSpPr>
          <p:nvPr>
            <p:ph type="sldNum" sz="quarter" idx="10"/>
          </p:nvPr>
        </p:nvSpPr>
        <p:spPr/>
        <p:txBody>
          <a:bodyPr/>
          <a:lstStyle/>
          <a:p>
            <a:fld id="{FFAA0400-84BA-4C23-B920-0C6420C73B2A}" type="slidenum">
              <a:rPr lang="en-GB" smtClean="0"/>
              <a:t>15</a:t>
            </a:fld>
            <a:endParaRPr lang="en-GB"/>
          </a:p>
        </p:txBody>
      </p:sp>
    </p:spTree>
    <p:extLst>
      <p:ext uri="{BB962C8B-B14F-4D97-AF65-F5344CB8AC3E}">
        <p14:creationId xmlns:p14="http://schemas.microsoft.com/office/powerpoint/2010/main" val="235158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EBD4F8-F6FB-4BB9-AB96-0B86D0660537}"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220040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EBD4F8-F6FB-4BB9-AB96-0B86D0660537}"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26207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EBD4F8-F6FB-4BB9-AB96-0B86D0660537}"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313068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EBD4F8-F6FB-4BB9-AB96-0B86D0660537}"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220637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BD4F8-F6FB-4BB9-AB96-0B86D0660537}" type="datetimeFigureOut">
              <a:rPr lang="en-GB" smtClean="0"/>
              <a:t>09/02/2017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235592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EBD4F8-F6FB-4BB9-AB96-0B86D0660537}"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254376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EBD4F8-F6FB-4BB9-AB96-0B86D0660537}" type="datetimeFigureOut">
              <a:rPr lang="en-GB" smtClean="0"/>
              <a:t>09/02/2017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268152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BD4F8-F6FB-4BB9-AB96-0B86D0660537}" type="datetimeFigureOut">
              <a:rPr lang="en-GB" smtClean="0"/>
              <a:t>09/02/2017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304065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BD4F8-F6FB-4BB9-AB96-0B86D0660537}" type="datetimeFigureOut">
              <a:rPr lang="en-GB" smtClean="0"/>
              <a:t>09/02/2017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419647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BD4F8-F6FB-4BB9-AB96-0B86D0660537}"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336078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BD4F8-F6FB-4BB9-AB96-0B86D0660537}" type="datetimeFigureOut">
              <a:rPr lang="en-GB" smtClean="0"/>
              <a:t>09/02/2017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190FA-0412-4350-BC59-58D43A8FF3D0}" type="slidenum">
              <a:rPr lang="en-GB" smtClean="0"/>
              <a:t>‹#›</a:t>
            </a:fld>
            <a:endParaRPr lang="en-GB"/>
          </a:p>
        </p:txBody>
      </p:sp>
    </p:spTree>
    <p:extLst>
      <p:ext uri="{BB962C8B-B14F-4D97-AF65-F5344CB8AC3E}">
        <p14:creationId xmlns:p14="http://schemas.microsoft.com/office/powerpoint/2010/main" val="85257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BD4F8-F6FB-4BB9-AB96-0B86D0660537}" type="datetimeFigureOut">
              <a:rPr lang="en-GB" smtClean="0"/>
              <a:t>09/02/2017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190FA-0412-4350-BC59-58D43A8FF3D0}" type="slidenum">
              <a:rPr lang="en-GB" smtClean="0"/>
              <a:t>‹#›</a:t>
            </a:fld>
            <a:endParaRPr lang="en-GB"/>
          </a:p>
        </p:txBody>
      </p:sp>
    </p:spTree>
    <p:extLst>
      <p:ext uri="{BB962C8B-B14F-4D97-AF65-F5344CB8AC3E}">
        <p14:creationId xmlns:p14="http://schemas.microsoft.com/office/powerpoint/2010/main" val="235750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hyperlink" Target="http://www.aldinhe.ac.uk/journa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rookes.ac.uk/students/upgra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r_cvfgsy8d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education.brookes.ac.uk/Site_assets/images/Campaigns/NSS-score-2015.jpg"/>
          <p:cNvPicPr/>
          <p:nvPr/>
        </p:nvPicPr>
        <p:blipFill>
          <a:blip r:embed="rId2">
            <a:extLst>
              <a:ext uri="{28A0092B-C50C-407E-A947-70E740481C1C}">
                <a14:useLocalDpi xmlns:a14="http://schemas.microsoft.com/office/drawing/2010/main" val="0"/>
              </a:ext>
            </a:extLst>
          </a:blip>
          <a:srcRect/>
          <a:stretch>
            <a:fillRect/>
          </a:stretch>
        </p:blipFill>
        <p:spPr bwMode="auto">
          <a:xfrm>
            <a:off x="-1908720" y="-99391"/>
            <a:ext cx="11161240" cy="7412136"/>
          </a:xfrm>
          <a:prstGeom prst="rect">
            <a:avLst/>
          </a:prstGeom>
          <a:noFill/>
          <a:ln>
            <a:noFill/>
          </a:ln>
        </p:spPr>
      </p:pic>
      <p:sp>
        <p:nvSpPr>
          <p:cNvPr id="5" name="Text Box 2"/>
          <p:cNvSpPr txBox="1">
            <a:spLocks noChangeArrowheads="1"/>
          </p:cNvSpPr>
          <p:nvPr/>
        </p:nvSpPr>
        <p:spPr bwMode="auto">
          <a:xfrm>
            <a:off x="5242282" y="2554633"/>
            <a:ext cx="358983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nSpc>
                <a:spcPct val="107000"/>
              </a:lnSpc>
              <a:spcAft>
                <a:spcPts val="0"/>
              </a:spcAft>
            </a:pPr>
            <a:endParaRPr lang="en-GB" sz="2000" b="1" dirty="0" smtClean="0">
              <a:effectLst/>
              <a:latin typeface="Calibri"/>
              <a:ea typeface="Calibri"/>
              <a:cs typeface="Times New Roman"/>
            </a:endParaRPr>
          </a:p>
          <a:p>
            <a:pPr>
              <a:lnSpc>
                <a:spcPct val="107000"/>
              </a:lnSpc>
              <a:spcAft>
                <a:spcPts val="0"/>
              </a:spcAft>
            </a:pPr>
            <a:endParaRPr lang="en-GB" sz="2000" b="1" dirty="0">
              <a:latin typeface="Calibri"/>
              <a:ea typeface="Calibri"/>
              <a:cs typeface="Times New Roman"/>
            </a:endParaRPr>
          </a:p>
          <a:p>
            <a:pPr>
              <a:lnSpc>
                <a:spcPct val="107000"/>
              </a:lnSpc>
              <a:spcAft>
                <a:spcPts val="0"/>
              </a:spcAft>
            </a:pPr>
            <a:r>
              <a:rPr lang="en-GB" sz="2000" b="1" dirty="0" smtClean="0">
                <a:effectLst/>
                <a:latin typeface="Calibri"/>
                <a:ea typeface="Calibri"/>
                <a:cs typeface="Times New Roman"/>
              </a:rPr>
              <a:t>‘Tell </a:t>
            </a:r>
            <a:r>
              <a:rPr lang="en-GB" sz="2000" b="1" dirty="0">
                <a:effectLst/>
                <a:latin typeface="Calibri"/>
                <a:ea typeface="Calibri"/>
                <a:cs typeface="Times New Roman"/>
              </a:rPr>
              <a:t>me and I forget.</a:t>
            </a:r>
            <a:endParaRPr lang="en-GB" sz="1100" dirty="0">
              <a:effectLst/>
              <a:latin typeface="Calibri"/>
              <a:ea typeface="Calibri"/>
              <a:cs typeface="Times New Roman"/>
            </a:endParaRPr>
          </a:p>
          <a:p>
            <a:pPr>
              <a:lnSpc>
                <a:spcPct val="107000"/>
              </a:lnSpc>
              <a:spcAft>
                <a:spcPts val="0"/>
              </a:spcAft>
            </a:pPr>
            <a:r>
              <a:rPr lang="en-GB" sz="2000" b="1" dirty="0">
                <a:effectLst/>
                <a:latin typeface="Calibri"/>
                <a:ea typeface="Calibri"/>
                <a:cs typeface="Times New Roman"/>
              </a:rPr>
              <a:t>   </a:t>
            </a:r>
            <a:r>
              <a:rPr lang="en-GB" sz="2000" b="1" dirty="0" smtClean="0">
                <a:effectLst/>
                <a:latin typeface="Calibri"/>
                <a:ea typeface="Calibri"/>
                <a:cs typeface="Times New Roman"/>
              </a:rPr>
              <a:t>Teach </a:t>
            </a:r>
            <a:r>
              <a:rPr lang="en-GB" sz="2000" b="1" dirty="0">
                <a:effectLst/>
                <a:latin typeface="Calibri"/>
                <a:ea typeface="Calibri"/>
                <a:cs typeface="Times New Roman"/>
              </a:rPr>
              <a:t>me and I remember.</a:t>
            </a:r>
            <a:endParaRPr lang="en-GB" sz="1100" dirty="0">
              <a:effectLst/>
              <a:latin typeface="Calibri"/>
              <a:ea typeface="Calibri"/>
              <a:cs typeface="Times New Roman"/>
            </a:endParaRPr>
          </a:p>
          <a:p>
            <a:pPr>
              <a:lnSpc>
                <a:spcPct val="107000"/>
              </a:lnSpc>
              <a:spcAft>
                <a:spcPts val="0"/>
              </a:spcAft>
            </a:pPr>
            <a:r>
              <a:rPr lang="en-GB" sz="2000" b="1" dirty="0">
                <a:effectLst/>
                <a:latin typeface="Calibri"/>
                <a:ea typeface="Calibri"/>
                <a:cs typeface="Times New Roman"/>
              </a:rPr>
              <a:t>  </a:t>
            </a:r>
            <a:r>
              <a:rPr lang="en-GB" sz="2000" b="1" dirty="0" smtClean="0">
                <a:effectLst/>
                <a:latin typeface="Calibri"/>
                <a:ea typeface="Calibri"/>
                <a:cs typeface="Times New Roman"/>
              </a:rPr>
              <a:t> </a:t>
            </a:r>
            <a:r>
              <a:rPr lang="en-GB" sz="2000" b="1" dirty="0">
                <a:effectLst/>
                <a:latin typeface="Calibri"/>
                <a:ea typeface="Calibri"/>
                <a:cs typeface="Times New Roman"/>
              </a:rPr>
              <a:t>Involve me and I learn.’</a:t>
            </a:r>
            <a:endParaRPr lang="en-GB" sz="1100" dirty="0">
              <a:effectLst/>
              <a:latin typeface="Calibri"/>
              <a:ea typeface="Calibri"/>
              <a:cs typeface="Times New Roman"/>
            </a:endParaRPr>
          </a:p>
          <a:p>
            <a:pPr>
              <a:lnSpc>
                <a:spcPct val="107000"/>
              </a:lnSpc>
              <a:spcAft>
                <a:spcPts val="0"/>
              </a:spcAft>
            </a:pPr>
            <a:r>
              <a:rPr lang="en-GB" sz="1400" b="1" dirty="0">
                <a:effectLst/>
                <a:latin typeface="Calibri"/>
                <a:ea typeface="Calibri"/>
                <a:cs typeface="Times New Roman"/>
              </a:rPr>
              <a:t> </a:t>
            </a:r>
            <a:endParaRPr lang="en-GB" sz="1100" dirty="0">
              <a:effectLst/>
              <a:latin typeface="Calibri"/>
              <a:ea typeface="Calibri"/>
              <a:cs typeface="Times New Roman"/>
            </a:endParaRPr>
          </a:p>
          <a:p>
            <a:pPr algn="r">
              <a:lnSpc>
                <a:spcPct val="107000"/>
              </a:lnSpc>
              <a:spcAft>
                <a:spcPts val="0"/>
              </a:spcAft>
            </a:pPr>
            <a:r>
              <a:rPr lang="en-GB" sz="2000" b="1" dirty="0">
                <a:effectLst/>
                <a:latin typeface="Calibri"/>
                <a:ea typeface="Calibri"/>
                <a:cs typeface="Times New Roman"/>
              </a:rPr>
              <a:t>Benjamin Franklin</a:t>
            </a:r>
            <a:endParaRPr lang="en-GB" sz="1100" dirty="0">
              <a:effectLst/>
              <a:latin typeface="Calibri"/>
              <a:ea typeface="Calibri"/>
              <a:cs typeface="Times New Roman"/>
            </a:endParaRPr>
          </a:p>
        </p:txBody>
      </p:sp>
      <p:sp>
        <p:nvSpPr>
          <p:cNvPr id="13" name="TextBox 12"/>
          <p:cNvSpPr txBox="1"/>
          <p:nvPr/>
        </p:nvSpPr>
        <p:spPr>
          <a:xfrm>
            <a:off x="6659265" y="5589241"/>
            <a:ext cx="2375779" cy="830997"/>
          </a:xfrm>
          <a:prstGeom prst="rect">
            <a:avLst/>
          </a:prstGeom>
          <a:solidFill>
            <a:srgbClr val="6A2150">
              <a:alpha val="76000"/>
            </a:srgbClr>
          </a:solidFill>
        </p:spPr>
        <p:txBody>
          <a:bodyPr wrap="none" rtlCol="0">
            <a:spAutoFit/>
          </a:bodyPr>
          <a:lstStyle/>
          <a:p>
            <a:r>
              <a:rPr lang="en-GB" sz="2400" b="1" dirty="0" smtClean="0">
                <a:solidFill>
                  <a:schemeClr val="bg1"/>
                </a:solidFill>
              </a:rPr>
              <a:t>Dr Kevin  Watson</a:t>
            </a:r>
          </a:p>
          <a:p>
            <a:r>
              <a:rPr lang="en-GB" sz="2400" b="1" dirty="0" smtClean="0">
                <a:solidFill>
                  <a:schemeClr val="bg1"/>
                </a:solidFill>
              </a:rPr>
              <a:t>Head of Upgrade</a:t>
            </a:r>
            <a:endParaRPr lang="en-GB" sz="2400" b="1" dirty="0">
              <a:solidFill>
                <a:schemeClr val="bg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4" y="260648"/>
            <a:ext cx="3064421" cy="1222750"/>
          </a:xfrm>
          <a:prstGeom prst="rect">
            <a:avLst/>
          </a:prstGeom>
        </p:spPr>
      </p:pic>
      <p:sp>
        <p:nvSpPr>
          <p:cNvPr id="15" name="TextBox 14"/>
          <p:cNvSpPr txBox="1"/>
          <p:nvPr/>
        </p:nvSpPr>
        <p:spPr>
          <a:xfrm>
            <a:off x="3419872" y="1873628"/>
            <a:ext cx="5724128" cy="1200329"/>
          </a:xfrm>
          <a:prstGeom prst="rect">
            <a:avLst/>
          </a:prstGeom>
          <a:solidFill>
            <a:srgbClr val="6A2150">
              <a:alpha val="72000"/>
            </a:srgbClr>
          </a:solidFill>
        </p:spPr>
        <p:txBody>
          <a:bodyPr wrap="square" rtlCol="0">
            <a:spAutoFit/>
          </a:bodyPr>
          <a:lstStyle/>
          <a:p>
            <a:pPr algn="ctr"/>
            <a:r>
              <a:rPr lang="en-GB" sz="2400" b="1" dirty="0" smtClean="0">
                <a:solidFill>
                  <a:schemeClr val="bg1"/>
                </a:solidFill>
              </a:rPr>
              <a:t>From Fear to Finesse:</a:t>
            </a:r>
          </a:p>
          <a:p>
            <a:pPr algn="ctr"/>
            <a:r>
              <a:rPr lang="en-GB" sz="2400" b="1" dirty="0" smtClean="0">
                <a:solidFill>
                  <a:schemeClr val="bg1"/>
                </a:solidFill>
              </a:rPr>
              <a:t>Helping Students Navigate Bumps on the Road to Academic Success.</a:t>
            </a:r>
            <a:endParaRPr lang="en-GB" sz="2400" b="1" dirty="0">
              <a:solidFill>
                <a:schemeClr val="bg1"/>
              </a:solidFill>
            </a:endParaRPr>
          </a:p>
        </p:txBody>
      </p:sp>
    </p:spTree>
    <p:extLst>
      <p:ext uri="{BB962C8B-B14F-4D97-AF65-F5344CB8AC3E}">
        <p14:creationId xmlns:p14="http://schemas.microsoft.com/office/powerpoint/2010/main" val="137575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37652"/>
            <a:ext cx="7776864" cy="523220"/>
          </a:xfrm>
          <a:prstGeom prst="rect">
            <a:avLst/>
          </a:prstGeom>
          <a:noFill/>
        </p:spPr>
        <p:txBody>
          <a:bodyPr wrap="square" rtlCol="0">
            <a:spAutoFit/>
          </a:bodyPr>
          <a:lstStyle/>
          <a:p>
            <a:pPr algn="ctr"/>
            <a:r>
              <a:rPr lang="en-GB" sz="2800" b="1" dirty="0" smtClean="0"/>
              <a:t>Why do students struggle academically?</a:t>
            </a:r>
            <a:endParaRPr lang="en-GB" sz="2800" b="1" dirty="0"/>
          </a:p>
        </p:txBody>
      </p:sp>
      <p:sp>
        <p:nvSpPr>
          <p:cNvPr id="3" name="TextBox 2"/>
          <p:cNvSpPr txBox="1"/>
          <p:nvPr/>
        </p:nvSpPr>
        <p:spPr>
          <a:xfrm>
            <a:off x="683568" y="1556792"/>
            <a:ext cx="2810385" cy="707886"/>
          </a:xfrm>
          <a:prstGeom prst="rect">
            <a:avLst/>
          </a:prstGeom>
          <a:solidFill>
            <a:schemeClr val="accent1">
              <a:alpha val="63000"/>
            </a:schemeClr>
          </a:solidFill>
        </p:spPr>
        <p:txBody>
          <a:bodyPr wrap="none" rtlCol="0">
            <a:spAutoFit/>
          </a:bodyPr>
          <a:lstStyle/>
          <a:p>
            <a:r>
              <a:rPr lang="en-GB" sz="4000" dirty="0" smtClean="0"/>
              <a:t>Doing (skills)</a:t>
            </a:r>
          </a:p>
        </p:txBody>
      </p:sp>
      <p:sp>
        <p:nvSpPr>
          <p:cNvPr id="4" name="TextBox 3"/>
          <p:cNvSpPr txBox="1"/>
          <p:nvPr/>
        </p:nvSpPr>
        <p:spPr>
          <a:xfrm>
            <a:off x="5220072" y="1557105"/>
            <a:ext cx="3534942" cy="1015663"/>
          </a:xfrm>
          <a:prstGeom prst="rect">
            <a:avLst/>
          </a:prstGeom>
          <a:solidFill>
            <a:schemeClr val="accent1">
              <a:alpha val="63000"/>
            </a:schemeClr>
          </a:solidFill>
        </p:spPr>
        <p:txBody>
          <a:bodyPr wrap="none" rtlCol="0">
            <a:spAutoFit/>
          </a:bodyPr>
          <a:lstStyle/>
          <a:p>
            <a:r>
              <a:rPr lang="en-GB" sz="4000" dirty="0" smtClean="0"/>
              <a:t>Being (qualities)</a:t>
            </a:r>
          </a:p>
          <a:p>
            <a:endParaRPr lang="en-GB" sz="2000" dirty="0"/>
          </a:p>
        </p:txBody>
      </p:sp>
      <p:cxnSp>
        <p:nvCxnSpPr>
          <p:cNvPr id="6" name="Straight Connector 5"/>
          <p:cNvCxnSpPr/>
          <p:nvPr/>
        </p:nvCxnSpPr>
        <p:spPr>
          <a:xfrm>
            <a:off x="4286082" y="1396190"/>
            <a:ext cx="0" cy="534517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584" y="3140968"/>
            <a:ext cx="184731" cy="646331"/>
          </a:xfrm>
          <a:prstGeom prst="rect">
            <a:avLst/>
          </a:prstGeom>
          <a:noFill/>
        </p:spPr>
        <p:txBody>
          <a:bodyPr wrap="none" rtlCol="0">
            <a:spAutoFit/>
          </a:bodyPr>
          <a:lstStyle/>
          <a:p>
            <a:endParaRPr lang="en-GB" dirty="0" smtClean="0"/>
          </a:p>
          <a:p>
            <a:endParaRPr lang="en-GB" dirty="0"/>
          </a:p>
        </p:txBody>
      </p:sp>
    </p:spTree>
    <p:extLst>
      <p:ext uri="{BB962C8B-B14F-4D97-AF65-F5344CB8AC3E}">
        <p14:creationId xmlns:p14="http://schemas.microsoft.com/office/powerpoint/2010/main" val="3404259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319156"/>
            <a:ext cx="5976664" cy="1077218"/>
          </a:xfrm>
          <a:prstGeom prst="rect">
            <a:avLst/>
          </a:prstGeom>
          <a:solidFill>
            <a:schemeClr val="tx2">
              <a:lumMod val="20000"/>
              <a:lumOff val="80000"/>
            </a:schemeClr>
          </a:solidFill>
        </p:spPr>
        <p:txBody>
          <a:bodyPr wrap="square" rtlCol="0">
            <a:spAutoFit/>
          </a:bodyPr>
          <a:lstStyle/>
          <a:p>
            <a:r>
              <a:rPr lang="en-GB" sz="2800" b="1" dirty="0" smtClean="0"/>
              <a:t>Study Skills</a:t>
            </a:r>
          </a:p>
          <a:p>
            <a:r>
              <a:rPr lang="en-GB" dirty="0" smtClean="0"/>
              <a:t>Defining problems as technical, cognitive and transferable to different settings.</a:t>
            </a:r>
            <a:endParaRPr lang="en-GB" dirty="0"/>
          </a:p>
        </p:txBody>
      </p:sp>
      <p:sp>
        <p:nvSpPr>
          <p:cNvPr id="6" name="Rectangle 5"/>
          <p:cNvSpPr/>
          <p:nvPr/>
        </p:nvSpPr>
        <p:spPr>
          <a:xfrm>
            <a:off x="1331640" y="2708920"/>
            <a:ext cx="5976664" cy="1077218"/>
          </a:xfrm>
          <a:prstGeom prst="rect">
            <a:avLst/>
          </a:prstGeom>
          <a:solidFill>
            <a:schemeClr val="accent3">
              <a:lumMod val="60000"/>
              <a:lumOff val="40000"/>
            </a:schemeClr>
          </a:solidFill>
        </p:spPr>
        <p:txBody>
          <a:bodyPr wrap="square">
            <a:spAutoFit/>
          </a:bodyPr>
          <a:lstStyle/>
          <a:p>
            <a:r>
              <a:rPr lang="en-GB" sz="2800" b="1" dirty="0"/>
              <a:t>Academic  </a:t>
            </a:r>
            <a:r>
              <a:rPr lang="en-GB" sz="2800" b="1" dirty="0" smtClean="0"/>
              <a:t>Socialization</a:t>
            </a:r>
          </a:p>
          <a:p>
            <a:r>
              <a:rPr lang="en-GB" dirty="0"/>
              <a:t>A</a:t>
            </a:r>
            <a:r>
              <a:rPr lang="en-GB" dirty="0" smtClean="0"/>
              <a:t>cculturation </a:t>
            </a:r>
            <a:r>
              <a:rPr lang="en-GB" dirty="0"/>
              <a:t>into </a:t>
            </a:r>
            <a:r>
              <a:rPr lang="en-GB" dirty="0" smtClean="0"/>
              <a:t>discourses, genres and institutional expectations. Often involves some degree of imitation.</a:t>
            </a:r>
            <a:endParaRPr lang="en-GB" dirty="0"/>
          </a:p>
        </p:txBody>
      </p:sp>
      <p:sp>
        <p:nvSpPr>
          <p:cNvPr id="7" name="TextBox 6"/>
          <p:cNvSpPr txBox="1"/>
          <p:nvPr/>
        </p:nvSpPr>
        <p:spPr>
          <a:xfrm>
            <a:off x="2483768" y="4005064"/>
            <a:ext cx="5976664" cy="2185214"/>
          </a:xfrm>
          <a:prstGeom prst="rect">
            <a:avLst/>
          </a:prstGeom>
          <a:solidFill>
            <a:schemeClr val="accent6">
              <a:lumMod val="60000"/>
              <a:lumOff val="40000"/>
            </a:schemeClr>
          </a:solidFill>
        </p:spPr>
        <p:txBody>
          <a:bodyPr wrap="square" rtlCol="0">
            <a:spAutoFit/>
          </a:bodyPr>
          <a:lstStyle/>
          <a:p>
            <a:r>
              <a:rPr lang="en-GB" sz="2800" b="1" dirty="0"/>
              <a:t>Academic </a:t>
            </a:r>
            <a:r>
              <a:rPr lang="en-GB" sz="2800" b="1" dirty="0" smtClean="0"/>
              <a:t>Literacies</a:t>
            </a:r>
          </a:p>
          <a:p>
            <a:r>
              <a:rPr lang="en-GB" dirty="0" smtClean="0"/>
              <a:t>Similar </a:t>
            </a:r>
            <a:r>
              <a:rPr lang="en-GB" dirty="0"/>
              <a:t>in many ways to the academic socialization model, except that it views the processes involved in acquiring appropriate and effective uses of literacy as more complex, dynamic, nuanced, situated, and involving both epistemological issues and social processes, including power relations among people, institutions, and social identities.</a:t>
            </a:r>
          </a:p>
        </p:txBody>
      </p:sp>
      <p:sp>
        <p:nvSpPr>
          <p:cNvPr id="8" name="TextBox 7"/>
          <p:cNvSpPr txBox="1"/>
          <p:nvPr/>
        </p:nvSpPr>
        <p:spPr>
          <a:xfrm>
            <a:off x="1547664" y="86200"/>
            <a:ext cx="5373074" cy="1200329"/>
          </a:xfrm>
          <a:prstGeom prst="rect">
            <a:avLst/>
          </a:prstGeom>
          <a:noFill/>
        </p:spPr>
        <p:txBody>
          <a:bodyPr wrap="none" rtlCol="0">
            <a:spAutoFit/>
          </a:bodyPr>
          <a:lstStyle/>
          <a:p>
            <a:r>
              <a:rPr lang="en-GB" sz="3600" b="1" dirty="0" smtClean="0"/>
              <a:t>Lea &amp; Street’s Overlapping </a:t>
            </a:r>
          </a:p>
          <a:p>
            <a:r>
              <a:rPr lang="en-GB" sz="3600" b="1" dirty="0" smtClean="0"/>
              <a:t>Academic Literacies (1998)</a:t>
            </a:r>
            <a:endParaRPr lang="en-GB" sz="3600" b="1" dirty="0"/>
          </a:p>
        </p:txBody>
      </p:sp>
    </p:spTree>
    <p:extLst>
      <p:ext uri="{BB962C8B-B14F-4D97-AF65-F5344CB8AC3E}">
        <p14:creationId xmlns:p14="http://schemas.microsoft.com/office/powerpoint/2010/main" val="250790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Guiding Principle 3:</a:t>
            </a:r>
            <a:br>
              <a:rPr lang="en-GB" b="1" dirty="0" smtClean="0"/>
            </a:br>
            <a:r>
              <a:rPr lang="en-GB" b="1" dirty="0" smtClean="0"/>
              <a:t>Start where the student is…</a:t>
            </a:r>
            <a:endParaRPr lang="en-GB" b="1" dirty="0"/>
          </a:p>
        </p:txBody>
      </p:sp>
      <p:sp>
        <p:nvSpPr>
          <p:cNvPr id="4" name="TextBox 3"/>
          <p:cNvSpPr txBox="1"/>
          <p:nvPr/>
        </p:nvSpPr>
        <p:spPr>
          <a:xfrm>
            <a:off x="323528" y="5517232"/>
            <a:ext cx="7848872" cy="923330"/>
          </a:xfrm>
          <a:prstGeom prst="rect">
            <a:avLst/>
          </a:prstGeom>
          <a:noFill/>
        </p:spPr>
        <p:txBody>
          <a:bodyPr wrap="square" rtlCol="0">
            <a:spAutoFit/>
          </a:bodyPr>
          <a:lstStyle/>
          <a:p>
            <a:r>
              <a:rPr lang="en-GB" i="1" dirty="0" smtClean="0"/>
              <a:t>Motivated / not motivated / nervous / over-confident / under-confident / uninterested / perfectionist / taking criticism personally  / annoyed / frustrated / not motivated….</a:t>
            </a:r>
            <a:endParaRPr lang="en-GB" i="1" dirty="0"/>
          </a:p>
        </p:txBody>
      </p:sp>
      <p:sp>
        <p:nvSpPr>
          <p:cNvPr id="5" name="TextBox 4"/>
          <p:cNvSpPr txBox="1"/>
          <p:nvPr/>
        </p:nvSpPr>
        <p:spPr>
          <a:xfrm>
            <a:off x="323528" y="4797152"/>
            <a:ext cx="7632848" cy="646331"/>
          </a:xfrm>
          <a:prstGeom prst="rect">
            <a:avLst/>
          </a:prstGeom>
          <a:noFill/>
        </p:spPr>
        <p:txBody>
          <a:bodyPr wrap="square" rtlCol="0">
            <a:spAutoFit/>
          </a:bodyPr>
          <a:lstStyle/>
          <a:p>
            <a:r>
              <a:rPr lang="en-GB" i="1" dirty="0" smtClean="0"/>
              <a:t>30 minutes to deadline / can’t get started / referencing is a mystery / working out how to be critical / can’t understand assignment instructions / planning….</a:t>
            </a:r>
            <a:endParaRPr lang="en-GB" i="1" dirty="0"/>
          </a:p>
        </p:txBody>
      </p:sp>
      <p:pic>
        <p:nvPicPr>
          <p:cNvPr id="1026" name="Picture 2" descr="H:\upgrade\IMG_00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620157"/>
            <a:ext cx="2960948" cy="296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242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Guiding Principle 4:</a:t>
            </a:r>
            <a:br>
              <a:rPr lang="en-GB" b="1" dirty="0" smtClean="0"/>
            </a:br>
            <a:r>
              <a:rPr lang="en-GB" b="1" dirty="0" smtClean="0"/>
              <a:t>Show, not tell</a:t>
            </a:r>
            <a:endParaRPr lang="en-GB" b="1" dirty="0"/>
          </a:p>
        </p:txBody>
      </p:sp>
      <p:sp>
        <p:nvSpPr>
          <p:cNvPr id="5" name="Content Placeholder 2"/>
          <p:cNvSpPr>
            <a:spLocks noGrp="1"/>
          </p:cNvSpPr>
          <p:nvPr>
            <p:ph idx="1"/>
          </p:nvPr>
        </p:nvSpPr>
        <p:spPr>
          <a:xfrm>
            <a:off x="457200" y="1600200"/>
            <a:ext cx="8229600" cy="4525963"/>
          </a:xfrm>
          <a:solidFill>
            <a:srgbClr val="8D705B">
              <a:alpha val="48000"/>
            </a:srgbClr>
          </a:solidFill>
        </p:spPr>
        <p:txBody>
          <a:bodyPr>
            <a:normAutofit/>
          </a:bodyPr>
          <a:lstStyle/>
          <a:p>
            <a:pPr algn="ctr" eaLnBrk="1" hangingPunct="1">
              <a:buFont typeface="Arial" charset="0"/>
              <a:buNone/>
              <a:defRPr/>
            </a:pPr>
            <a:endParaRPr lang="en-GB" i="1" dirty="0" smtClean="0"/>
          </a:p>
          <a:p>
            <a:pPr algn="ctr" eaLnBrk="1" hangingPunct="1">
              <a:buFont typeface="Arial" charset="0"/>
              <a:buNone/>
              <a:defRPr/>
            </a:pPr>
            <a:r>
              <a:rPr lang="en-GB" sz="4400" i="1" dirty="0" smtClean="0"/>
              <a:t>'Everyone in the sample group is female. Nobody in the group can swim. It is apparent that women cannot swim.‘</a:t>
            </a:r>
          </a:p>
          <a:p>
            <a:pPr algn="ctr" eaLnBrk="1" hangingPunct="1">
              <a:buFont typeface="Arial" charset="0"/>
              <a:buNone/>
              <a:defRPr/>
            </a:pPr>
            <a:endParaRPr lang="en-GB" sz="4400" i="1" dirty="0" smtClean="0"/>
          </a:p>
          <a:p>
            <a:pPr eaLnBrk="1" hangingPunct="1">
              <a:buFont typeface="Arial" charset="0"/>
              <a:buNone/>
              <a:defRPr/>
            </a:pPr>
            <a:endParaRPr lang="en-GB" dirty="0" smtClean="0"/>
          </a:p>
          <a:p>
            <a:pPr eaLnBrk="1" hangingPunct="1">
              <a:buFont typeface="Arial" charset="0"/>
              <a:buNone/>
              <a:defRPr/>
            </a:pPr>
            <a:endParaRPr lang="en-GB" dirty="0" smtClean="0"/>
          </a:p>
        </p:txBody>
      </p:sp>
    </p:spTree>
    <p:extLst>
      <p:ext uri="{BB962C8B-B14F-4D97-AF65-F5344CB8AC3E}">
        <p14:creationId xmlns:p14="http://schemas.microsoft.com/office/powerpoint/2010/main" val="165902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Guiding Principle 4:</a:t>
            </a:r>
            <a:br>
              <a:rPr lang="en-GB" b="1" dirty="0" smtClean="0"/>
            </a:br>
            <a:r>
              <a:rPr lang="en-GB" b="1" dirty="0" smtClean="0"/>
              <a:t>Show, not tell</a:t>
            </a:r>
            <a:endParaRPr lang="en-GB" b="1" dirty="0"/>
          </a:p>
        </p:txBody>
      </p:sp>
      <p:pic>
        <p:nvPicPr>
          <p:cNvPr id="4" name="Picture 7" descr="globalization%20protests%20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84784"/>
            <a:ext cx="4464496" cy="493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8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Upgrade Guiding Principle 5:</a:t>
            </a:r>
            <a:br>
              <a:rPr lang="en-GB" dirty="0" smtClean="0"/>
            </a:br>
            <a:r>
              <a:rPr lang="en-GB" dirty="0"/>
              <a:t>W</a:t>
            </a:r>
            <a:r>
              <a:rPr lang="en-GB" dirty="0" smtClean="0"/>
              <a:t>hat + </a:t>
            </a:r>
            <a:r>
              <a:rPr lang="en-GB" b="1" dirty="0" smtClean="0"/>
              <a:t>why </a:t>
            </a:r>
            <a:r>
              <a:rPr lang="en-GB" dirty="0" smtClean="0"/>
              <a:t>= how</a:t>
            </a:r>
            <a:endParaRPr lang="en-GB" b="1" dirty="0"/>
          </a:p>
        </p:txBody>
      </p:sp>
      <p:pic>
        <p:nvPicPr>
          <p:cNvPr id="4" name="Picture 5" descr="https://gbeaubouef.files.wordpress.com/2013/03/what-why-how.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4722" b="91528" l="0" r="100000">
                        <a14:foregroundMark x1="9896" y1="42639" x2="11042" y2="69861"/>
                        <a14:foregroundMark x1="30521" y1="51111" x2="30625" y2="61250"/>
                        <a14:foregroundMark x1="49271" y1="42500" x2="49063" y2="70000"/>
                        <a14:foregroundMark x1="69479" y1="51944" x2="69167" y2="55000"/>
                        <a14:foregroundMark x1="69583" y1="58333" x2="69583" y2="61250"/>
                        <a14:foregroundMark x1="13854" y1="57083" x2="17396" y2="56111"/>
                      </a14:backgroundRemoval>
                    </a14:imgEffect>
                  </a14:imgLayer>
                </a14:imgProps>
              </a:ext>
              <a:ext uri="{28A0092B-C50C-407E-A947-70E740481C1C}">
                <a14:useLocalDpi xmlns:a14="http://schemas.microsoft.com/office/drawing/2010/main" val="0"/>
              </a:ext>
            </a:extLst>
          </a:blip>
          <a:srcRect t="16542" b="-17667"/>
          <a:stretch>
            <a:fillRect/>
          </a:stretch>
        </p:blipFill>
        <p:spPr bwMode="auto">
          <a:xfrm>
            <a:off x="971600" y="1556792"/>
            <a:ext cx="7057032" cy="505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635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References</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a:t>Bishop, C., </a:t>
            </a:r>
            <a:r>
              <a:rPr lang="en-GB" sz="2800" dirty="0" err="1"/>
              <a:t>Bowmaker</a:t>
            </a:r>
            <a:r>
              <a:rPr lang="en-GB" sz="2800" dirty="0"/>
              <a:t>, C., &amp; </a:t>
            </a:r>
            <a:r>
              <a:rPr lang="en-GB" sz="2800" dirty="0" err="1"/>
              <a:t>Finnigan</a:t>
            </a:r>
            <a:r>
              <a:rPr lang="en-GB" sz="2800" dirty="0"/>
              <a:t>, T.J. (2009) Mrs Mop, mechanic and /or miracle worker: Metaphors of study support, </a:t>
            </a:r>
            <a:r>
              <a:rPr lang="en-GB" sz="2800" i="1" dirty="0"/>
              <a:t>Journal of Learning Support in Higher Education, </a:t>
            </a:r>
            <a:r>
              <a:rPr lang="en-GB" sz="2800" dirty="0"/>
              <a:t>1. Available at: </a:t>
            </a:r>
            <a:r>
              <a:rPr lang="en-GB" sz="2800" dirty="0">
                <a:hlinkClick r:id="rId2"/>
              </a:rPr>
              <a:t>http://www.aldinhe.ac.uk/journal.html</a:t>
            </a:r>
            <a:r>
              <a:rPr lang="en-GB" sz="2800" dirty="0"/>
              <a:t> (Accessed 10 November 2014</a:t>
            </a:r>
            <a:r>
              <a:rPr lang="en-GB" sz="2800" dirty="0" smtClean="0"/>
              <a:t>)</a:t>
            </a:r>
          </a:p>
          <a:p>
            <a:pPr marL="0" indent="0">
              <a:buNone/>
            </a:pPr>
            <a:endParaRPr lang="en-GB" sz="2800" dirty="0"/>
          </a:p>
          <a:p>
            <a:pPr marL="0" indent="0">
              <a:buNone/>
            </a:pPr>
            <a:r>
              <a:rPr lang="en-US" sz="2800" dirty="0"/>
              <a:t>Lea, M. </a:t>
            </a:r>
            <a:r>
              <a:rPr lang="en-US" sz="2800" dirty="0" smtClean="0"/>
              <a:t>&amp; </a:t>
            </a:r>
            <a:r>
              <a:rPr lang="en-US" sz="2800" dirty="0"/>
              <a:t>Street, B (2009), ‘Student writing in higher education: An academic literacies approach’ in Fletcher-Campbell, F., Solver, J. and Reid, G. (</a:t>
            </a:r>
            <a:r>
              <a:rPr lang="en-US" sz="2800" dirty="0" err="1"/>
              <a:t>eds</a:t>
            </a:r>
            <a:r>
              <a:rPr lang="en-US" sz="2800" dirty="0"/>
              <a:t>), </a:t>
            </a:r>
            <a:r>
              <a:rPr lang="en-US" sz="2800" i="1" dirty="0"/>
              <a:t>Approaching Difficulties in Literacy Development: Assessment, Pedagogy and </a:t>
            </a:r>
            <a:r>
              <a:rPr lang="en-US" sz="2800" i="1" dirty="0" err="1"/>
              <a:t>Programmes</a:t>
            </a:r>
            <a:r>
              <a:rPr lang="en-US" sz="2800" dirty="0"/>
              <a:t>. London: Sage, pp. 260-276.</a:t>
            </a:r>
            <a:endParaRPr lang="en-GB" sz="28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57628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810109"/>
            <a:ext cx="7772400" cy="1470025"/>
          </a:xfrm>
        </p:spPr>
        <p:txBody>
          <a:bodyPr/>
          <a:lstStyle/>
          <a:p>
            <a:r>
              <a:rPr lang="en-GB" dirty="0" smtClean="0">
                <a:hlinkClick r:id="rId3"/>
              </a:rPr>
              <a:t>Upgrade</a:t>
            </a:r>
            <a:endParaRPr lang="en-GB" dirty="0"/>
          </a:p>
        </p:txBody>
      </p:sp>
      <p:pic>
        <p:nvPicPr>
          <p:cNvPr id="1026" name="Picture 2" descr="C:\Users\p0077359\Downloads\upgradev1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79" y="404664"/>
            <a:ext cx="2306192"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8861" y="3886779"/>
            <a:ext cx="2057038" cy="1200329"/>
          </a:xfrm>
          <a:prstGeom prst="rect">
            <a:avLst/>
          </a:prstGeom>
          <a:noFill/>
        </p:spPr>
        <p:txBody>
          <a:bodyPr wrap="none" rtlCol="0">
            <a:spAutoFit/>
          </a:bodyPr>
          <a:lstStyle/>
          <a:p>
            <a:pPr algn="ctr"/>
            <a:r>
              <a:rPr lang="en-GB" dirty="0" smtClean="0"/>
              <a:t>Kevin Watson</a:t>
            </a:r>
          </a:p>
          <a:p>
            <a:pPr algn="ctr"/>
            <a:r>
              <a:rPr lang="en-GB" dirty="0" smtClean="0"/>
              <a:t>Head of Upgrade</a:t>
            </a:r>
          </a:p>
          <a:p>
            <a:pPr algn="ctr"/>
            <a:r>
              <a:rPr lang="en-GB" dirty="0" smtClean="0"/>
              <a:t>HSS Faculty Contact</a:t>
            </a:r>
          </a:p>
          <a:p>
            <a:pPr algn="ctr"/>
            <a:r>
              <a:rPr lang="en-GB" dirty="0" smtClean="0"/>
              <a:t>BUS Faculty Contact</a:t>
            </a:r>
            <a:endParaRPr lang="en-GB" dirty="0"/>
          </a:p>
        </p:txBody>
      </p:sp>
      <p:pic>
        <p:nvPicPr>
          <p:cNvPr id="1027" name="Picture 3" descr="C:\Users\p0077359\Downloads\upgradev1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024" y="400224"/>
            <a:ext cx="2287917" cy="34289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5691" y="3895825"/>
            <a:ext cx="2026581" cy="923330"/>
          </a:xfrm>
          <a:prstGeom prst="rect">
            <a:avLst/>
          </a:prstGeom>
          <a:noFill/>
        </p:spPr>
        <p:txBody>
          <a:bodyPr wrap="none" rtlCol="0">
            <a:spAutoFit/>
          </a:bodyPr>
          <a:lstStyle/>
          <a:p>
            <a:pPr algn="ctr"/>
            <a:r>
              <a:rPr lang="en-GB" dirty="0" smtClean="0"/>
              <a:t>Janet Godwin</a:t>
            </a:r>
          </a:p>
          <a:p>
            <a:pPr algn="ctr"/>
            <a:r>
              <a:rPr lang="en-GB" dirty="0" err="1" smtClean="0"/>
              <a:t>SpLD</a:t>
            </a:r>
            <a:r>
              <a:rPr lang="en-GB" dirty="0" smtClean="0"/>
              <a:t> Specialist</a:t>
            </a:r>
          </a:p>
          <a:p>
            <a:pPr algn="ctr"/>
            <a:r>
              <a:rPr lang="en-GB" dirty="0" smtClean="0"/>
              <a:t>HLS Faculty Contact</a:t>
            </a:r>
            <a:endParaRPr lang="en-GB" dirty="0"/>
          </a:p>
        </p:txBody>
      </p:sp>
      <p:pic>
        <p:nvPicPr>
          <p:cNvPr id="1028" name="Picture 4" descr="C:\Users\p0077359\Downloads\upgradev0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3492" y="404747"/>
            <a:ext cx="2284899" cy="3424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16216" y="4025278"/>
            <a:ext cx="2424062" cy="923330"/>
          </a:xfrm>
          <a:prstGeom prst="rect">
            <a:avLst/>
          </a:prstGeom>
          <a:noFill/>
        </p:spPr>
        <p:txBody>
          <a:bodyPr wrap="none" rtlCol="0">
            <a:spAutoFit/>
          </a:bodyPr>
          <a:lstStyle/>
          <a:p>
            <a:pPr algn="ctr"/>
            <a:r>
              <a:rPr lang="en-GB" dirty="0" err="1" smtClean="0"/>
              <a:t>Catrin</a:t>
            </a:r>
            <a:r>
              <a:rPr lang="en-GB" dirty="0" smtClean="0"/>
              <a:t> Radcliffe</a:t>
            </a:r>
          </a:p>
          <a:p>
            <a:pPr algn="ctr"/>
            <a:r>
              <a:rPr lang="en-GB" dirty="0" smtClean="0"/>
              <a:t>Maths &amp; Stats Specialist</a:t>
            </a:r>
          </a:p>
          <a:p>
            <a:pPr algn="ctr"/>
            <a:r>
              <a:rPr lang="en-GB" dirty="0" smtClean="0"/>
              <a:t>TDE Faculty Contact</a:t>
            </a:r>
            <a:endParaRPr lang="en-GB" dirty="0"/>
          </a:p>
        </p:txBody>
      </p:sp>
    </p:spTree>
    <p:extLst>
      <p:ext uri="{BB962C8B-B14F-4D97-AF65-F5344CB8AC3E}">
        <p14:creationId xmlns:p14="http://schemas.microsoft.com/office/powerpoint/2010/main" val="353581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Does study skills look like this?</a:t>
            </a:r>
            <a:endParaRPr lang="en-GB" sz="3600" dirty="0"/>
          </a:p>
        </p:txBody>
      </p:sp>
      <p:pic>
        <p:nvPicPr>
          <p:cNvPr id="2050" name="Picture 2" descr="http://imgc.allpostersimages.com/images/P-473-488-90/46/4619/8GMFG00Z/posters/mrs-mop-the-clea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3486150" cy="4648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9952" y="1844824"/>
            <a:ext cx="4572000" cy="3631763"/>
          </a:xfrm>
          <a:prstGeom prst="rect">
            <a:avLst/>
          </a:prstGeom>
        </p:spPr>
        <p:txBody>
          <a:bodyPr>
            <a:spAutoFit/>
          </a:bodyPr>
          <a:lstStyle/>
          <a:p>
            <a:r>
              <a:rPr lang="en-GB" sz="3200" b="1" dirty="0" smtClean="0"/>
              <a:t>Mrs Mop </a:t>
            </a:r>
          </a:p>
          <a:p>
            <a:endParaRPr lang="en-GB" dirty="0"/>
          </a:p>
          <a:p>
            <a:pPr marL="342900" indent="-342900">
              <a:buFont typeface="+mj-lt"/>
              <a:buAutoNum type="arabicPeriod"/>
            </a:pPr>
            <a:r>
              <a:rPr lang="en-GB" dirty="0" smtClean="0"/>
              <a:t>Mopping up worries and fears  </a:t>
            </a:r>
          </a:p>
          <a:p>
            <a:pPr marL="342900" indent="-342900">
              <a:buFont typeface="+mj-lt"/>
              <a:buAutoNum type="arabicPeriod"/>
            </a:pPr>
            <a:r>
              <a:rPr lang="en-GB" dirty="0" smtClean="0"/>
              <a:t>Performing an essential role  </a:t>
            </a:r>
          </a:p>
          <a:p>
            <a:pPr marL="342900" indent="-342900">
              <a:buFont typeface="+mj-lt"/>
              <a:buAutoNum type="arabicPeriod"/>
            </a:pPr>
            <a:r>
              <a:rPr lang="en-GB" dirty="0" smtClean="0"/>
              <a:t>Being seen as having low status  </a:t>
            </a:r>
          </a:p>
          <a:p>
            <a:pPr marL="342900" indent="-342900">
              <a:buFont typeface="+mj-lt"/>
              <a:buAutoNum type="arabicPeriod"/>
            </a:pPr>
            <a:r>
              <a:rPr lang="en-GB" dirty="0" smtClean="0"/>
              <a:t>Clearing up the mess  </a:t>
            </a:r>
          </a:p>
          <a:p>
            <a:pPr marL="342900" indent="-342900">
              <a:buFont typeface="+mj-lt"/>
              <a:buAutoNum type="arabicPeriod"/>
            </a:pPr>
            <a:r>
              <a:rPr lang="en-GB" dirty="0" smtClean="0"/>
              <a:t>Dealing with the individual mess of students  </a:t>
            </a:r>
          </a:p>
          <a:p>
            <a:pPr marL="342900" indent="-342900">
              <a:buFont typeface="+mj-lt"/>
              <a:buAutoNum type="arabicPeriod"/>
            </a:pPr>
            <a:r>
              <a:rPr lang="en-GB" dirty="0" smtClean="0"/>
              <a:t>Feeding on demand  </a:t>
            </a:r>
          </a:p>
          <a:p>
            <a:pPr marL="342900" indent="-342900">
              <a:buFont typeface="+mj-lt"/>
              <a:buAutoNum type="arabicPeriod"/>
            </a:pPr>
            <a:r>
              <a:rPr lang="en-GB" dirty="0" smtClean="0"/>
              <a:t>Being invisible  </a:t>
            </a:r>
          </a:p>
          <a:p>
            <a:pPr marL="342900" indent="-342900">
              <a:buFont typeface="+mj-lt"/>
              <a:buAutoNum type="arabicPeriod"/>
            </a:pPr>
            <a:r>
              <a:rPr lang="en-GB" dirty="0" smtClean="0"/>
              <a:t>Having a gendered, caring role  </a:t>
            </a:r>
          </a:p>
          <a:p>
            <a:pPr marL="342900" indent="-342900">
              <a:buFont typeface="+mj-lt"/>
              <a:buAutoNum type="arabicPeriod"/>
            </a:pPr>
            <a:r>
              <a:rPr lang="en-GB" dirty="0" smtClean="0"/>
              <a:t>Acting as disinfectant for academic failure</a:t>
            </a:r>
            <a:endParaRPr lang="en-GB" dirty="0"/>
          </a:p>
        </p:txBody>
      </p:sp>
      <p:sp>
        <p:nvSpPr>
          <p:cNvPr id="5" name="TextBox 4"/>
          <p:cNvSpPr txBox="1"/>
          <p:nvPr/>
        </p:nvSpPr>
        <p:spPr>
          <a:xfrm>
            <a:off x="5201892" y="6294040"/>
            <a:ext cx="3531351" cy="369332"/>
          </a:xfrm>
          <a:prstGeom prst="rect">
            <a:avLst/>
          </a:prstGeom>
          <a:noFill/>
        </p:spPr>
        <p:txBody>
          <a:bodyPr wrap="none" rtlCol="0">
            <a:spAutoFit/>
          </a:bodyPr>
          <a:lstStyle/>
          <a:p>
            <a:r>
              <a:rPr lang="en-GB" dirty="0" smtClean="0"/>
              <a:t>(Bishop, Bowman &amp; </a:t>
            </a:r>
            <a:r>
              <a:rPr lang="en-GB" dirty="0" err="1" smtClean="0"/>
              <a:t>Finnigan</a:t>
            </a:r>
            <a:r>
              <a:rPr lang="en-GB" dirty="0" smtClean="0"/>
              <a:t>, 2009)</a:t>
            </a:r>
            <a:endParaRPr lang="en-GB" dirty="0"/>
          </a:p>
        </p:txBody>
      </p:sp>
    </p:spTree>
    <p:extLst>
      <p:ext uri="{BB962C8B-B14F-4D97-AF65-F5344CB8AC3E}">
        <p14:creationId xmlns:p14="http://schemas.microsoft.com/office/powerpoint/2010/main" val="4022366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Or this?</a:t>
            </a:r>
            <a:endParaRPr lang="en-GB" sz="3600" dirty="0"/>
          </a:p>
        </p:txBody>
      </p:sp>
      <p:sp>
        <p:nvSpPr>
          <p:cNvPr id="4" name="Rectangle 3"/>
          <p:cNvSpPr/>
          <p:nvPr/>
        </p:nvSpPr>
        <p:spPr>
          <a:xfrm>
            <a:off x="4165517" y="1772816"/>
            <a:ext cx="4572000" cy="861774"/>
          </a:xfrm>
          <a:prstGeom prst="rect">
            <a:avLst/>
          </a:prstGeom>
        </p:spPr>
        <p:txBody>
          <a:bodyPr>
            <a:spAutoFit/>
          </a:bodyPr>
          <a:lstStyle/>
          <a:p>
            <a:r>
              <a:rPr lang="en-GB" sz="3200" b="1" dirty="0" smtClean="0"/>
              <a:t>Magician</a:t>
            </a:r>
          </a:p>
          <a:p>
            <a:endParaRPr lang="en-GB" b="1" dirty="0" smtClean="0"/>
          </a:p>
        </p:txBody>
      </p:sp>
      <p:sp>
        <p:nvSpPr>
          <p:cNvPr id="5" name="TextBox 4"/>
          <p:cNvSpPr txBox="1"/>
          <p:nvPr/>
        </p:nvSpPr>
        <p:spPr>
          <a:xfrm>
            <a:off x="5201892" y="6294040"/>
            <a:ext cx="3531351" cy="369332"/>
          </a:xfrm>
          <a:prstGeom prst="rect">
            <a:avLst/>
          </a:prstGeom>
          <a:noFill/>
        </p:spPr>
        <p:txBody>
          <a:bodyPr wrap="none" rtlCol="0">
            <a:spAutoFit/>
          </a:bodyPr>
          <a:lstStyle/>
          <a:p>
            <a:r>
              <a:rPr lang="en-GB" dirty="0" smtClean="0"/>
              <a:t>(Bishop, Bowman &amp; </a:t>
            </a:r>
            <a:r>
              <a:rPr lang="en-GB" dirty="0" err="1" smtClean="0"/>
              <a:t>Finnigan</a:t>
            </a:r>
            <a:r>
              <a:rPr lang="en-GB" dirty="0" smtClean="0"/>
              <a:t>, 2009)</a:t>
            </a:r>
            <a:endParaRPr lang="en-GB" dirty="0"/>
          </a:p>
        </p:txBody>
      </p:sp>
      <p:pic>
        <p:nvPicPr>
          <p:cNvPr id="4098" name="Picture 2" descr="http://images.halloweencostumes.com/products/27156/1-1/adult-magic-magician-costu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01249"/>
            <a:ext cx="3222811" cy="46040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60499" y="2276872"/>
            <a:ext cx="4572000" cy="2308324"/>
          </a:xfrm>
          <a:prstGeom prst="rect">
            <a:avLst/>
          </a:prstGeom>
        </p:spPr>
        <p:txBody>
          <a:bodyPr>
            <a:spAutoFit/>
          </a:bodyPr>
          <a:lstStyle/>
          <a:p>
            <a:pPr marL="342900" indent="-342900">
              <a:buFont typeface="+mj-lt"/>
              <a:buAutoNum type="arabicPeriod"/>
            </a:pPr>
            <a:r>
              <a:rPr lang="en-GB" dirty="0" smtClean="0"/>
              <a:t>Laying on of hands  </a:t>
            </a:r>
          </a:p>
          <a:p>
            <a:pPr marL="342900" indent="-342900">
              <a:buFont typeface="+mj-lt"/>
              <a:buAutoNum type="arabicPeriod"/>
            </a:pPr>
            <a:r>
              <a:rPr lang="en-GB" dirty="0" smtClean="0"/>
              <a:t>Implying the person you are working with is passive  </a:t>
            </a:r>
          </a:p>
          <a:p>
            <a:pPr marL="342900" indent="-342900">
              <a:buFont typeface="+mj-lt"/>
              <a:buAutoNum type="arabicPeriod"/>
            </a:pPr>
            <a:r>
              <a:rPr lang="en-GB" dirty="0" smtClean="0"/>
              <a:t>Being linked to power relations  </a:t>
            </a:r>
          </a:p>
          <a:p>
            <a:pPr marL="342900" indent="-342900">
              <a:buFont typeface="+mj-lt"/>
              <a:buAutoNum type="arabicPeriod"/>
            </a:pPr>
            <a:r>
              <a:rPr lang="en-GB" dirty="0" smtClean="0"/>
              <a:t>Carving out space and students and staff feel as if a miracle has taken place  </a:t>
            </a:r>
          </a:p>
          <a:p>
            <a:pPr marL="342900" indent="-342900">
              <a:buFont typeface="+mj-lt"/>
              <a:buAutoNum type="arabicPeriod"/>
            </a:pPr>
            <a:r>
              <a:rPr lang="en-GB" dirty="0" smtClean="0"/>
              <a:t>Being introduced to students as the miracle worker</a:t>
            </a:r>
            <a:endParaRPr lang="en-GB" dirty="0"/>
          </a:p>
        </p:txBody>
      </p:sp>
    </p:spTree>
    <p:extLst>
      <p:ext uri="{BB962C8B-B14F-4D97-AF65-F5344CB8AC3E}">
        <p14:creationId xmlns:p14="http://schemas.microsoft.com/office/powerpoint/2010/main" val="1508090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Upgrade works most effectively through collaboration</a:t>
            </a:r>
            <a:endParaRPr lang="en-GB" dirty="0"/>
          </a:p>
        </p:txBody>
      </p:sp>
      <p:pic>
        <p:nvPicPr>
          <p:cNvPr id="2050" name="Picture 2" descr="Image result for collab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8283"/>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9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fu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113793"/>
            <a:ext cx="10987543" cy="87427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23528" y="0"/>
            <a:ext cx="8229600" cy="4525963"/>
          </a:xfrm>
        </p:spPr>
        <p:txBody>
          <a:bodyPr/>
          <a:lstStyle/>
          <a:p>
            <a:pPr marL="365125" indent="-365125" algn="ctr">
              <a:buNone/>
            </a:pPr>
            <a:r>
              <a:rPr lang="en-GB" b="1" dirty="0"/>
              <a:t>	</a:t>
            </a:r>
            <a:r>
              <a:rPr lang="en-GB" b="1" dirty="0" smtClean="0"/>
              <a:t>Guiding Principle 1: </a:t>
            </a:r>
          </a:p>
          <a:p>
            <a:pPr marL="365125" indent="-365125" algn="ctr">
              <a:buNone/>
            </a:pPr>
            <a:r>
              <a:rPr lang="en-GB" b="1" dirty="0" smtClean="0"/>
              <a:t>How </a:t>
            </a:r>
            <a:r>
              <a:rPr lang="en-GB" b="1" dirty="0"/>
              <a:t>to study effectively is not </a:t>
            </a:r>
            <a:r>
              <a:rPr lang="en-GB" b="1" dirty="0" smtClean="0"/>
              <a:t>obvious.</a:t>
            </a:r>
            <a:r>
              <a:rPr lang="en-GB" dirty="0" smtClean="0"/>
              <a:t> </a:t>
            </a:r>
            <a:endParaRPr lang="en-GB" b="1" dirty="0"/>
          </a:p>
        </p:txBody>
      </p:sp>
    </p:spTree>
    <p:extLst>
      <p:ext uri="{BB962C8B-B14F-4D97-AF65-F5344CB8AC3E}">
        <p14:creationId xmlns:p14="http://schemas.microsoft.com/office/powerpoint/2010/main" val="674083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ading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2" y="-36117"/>
            <a:ext cx="9166692" cy="7051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5588488"/>
            <a:ext cx="8697446" cy="584775"/>
          </a:xfrm>
          <a:prstGeom prst="rect">
            <a:avLst/>
          </a:prstGeom>
          <a:solidFill>
            <a:schemeClr val="tx2">
              <a:lumMod val="40000"/>
              <a:lumOff val="60000"/>
            </a:schemeClr>
          </a:solidFill>
        </p:spPr>
        <p:txBody>
          <a:bodyPr wrap="none" rtlCol="0">
            <a:spAutoFit/>
          </a:bodyPr>
          <a:lstStyle/>
          <a:p>
            <a:r>
              <a:rPr lang="en-GB" sz="3200" dirty="0" smtClean="0"/>
              <a:t>How do you know when you have read something?</a:t>
            </a:r>
            <a:endParaRPr lang="en-GB" sz="3200" dirty="0"/>
          </a:p>
        </p:txBody>
      </p:sp>
    </p:spTree>
    <p:extLst>
      <p:ext uri="{BB962C8B-B14F-4D97-AF65-F5344CB8AC3E}">
        <p14:creationId xmlns:p14="http://schemas.microsoft.com/office/powerpoint/2010/main" val="308072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28" y="231845"/>
            <a:ext cx="8229600" cy="4525963"/>
          </a:xfrm>
        </p:spPr>
        <p:txBody>
          <a:bodyPr/>
          <a:lstStyle/>
          <a:p>
            <a:pPr marL="365125" indent="-4763" algn="ctr">
              <a:buNone/>
            </a:pPr>
            <a:r>
              <a:rPr lang="en-GB" b="1" dirty="0" smtClean="0"/>
              <a:t>Upgrade Guiding Principle 2:</a:t>
            </a:r>
          </a:p>
          <a:p>
            <a:pPr marL="365125" indent="-4763" algn="ctr">
              <a:buNone/>
            </a:pPr>
            <a:r>
              <a:rPr lang="en-GB" b="1" dirty="0" smtClean="0"/>
              <a:t>Academic success </a:t>
            </a:r>
            <a:r>
              <a:rPr lang="en-GB" b="1" dirty="0"/>
              <a:t>is not just about ways of doing, but ways of </a:t>
            </a:r>
            <a:r>
              <a:rPr lang="en-GB" b="1" dirty="0" smtClean="0"/>
              <a:t>being.</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29482"/>
            <a:ext cx="8378894" cy="4138519"/>
          </a:xfrm>
          <a:prstGeom prst="rect">
            <a:avLst/>
          </a:prstGeom>
        </p:spPr>
      </p:pic>
    </p:spTree>
    <p:extLst>
      <p:ext uri="{BB962C8B-B14F-4D97-AF65-F5344CB8AC3E}">
        <p14:creationId xmlns:p14="http://schemas.microsoft.com/office/powerpoint/2010/main" val="27818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344816" cy="1143000"/>
          </a:xfrm>
          <a:solidFill>
            <a:srgbClr val="8D705B">
              <a:alpha val="54000"/>
            </a:srgbClr>
          </a:solidFill>
        </p:spPr>
        <p:txBody>
          <a:bodyPr>
            <a:normAutofit fontScale="90000"/>
          </a:bodyPr>
          <a:lstStyle/>
          <a:p>
            <a:pPr algn="l"/>
            <a:r>
              <a:rPr lang="en-GB" sz="3600" dirty="0" smtClean="0"/>
              <a:t>“Why do I have to do all this reading just to teach literacy?”</a:t>
            </a:r>
            <a:endParaRPr lang="en-GB" sz="3600" dirty="0"/>
          </a:p>
        </p:txBody>
      </p:sp>
      <p:sp>
        <p:nvSpPr>
          <p:cNvPr id="4" name="TextBox 3"/>
          <p:cNvSpPr txBox="1"/>
          <p:nvPr/>
        </p:nvSpPr>
        <p:spPr>
          <a:xfrm>
            <a:off x="683568" y="1916832"/>
            <a:ext cx="7128792" cy="1077218"/>
          </a:xfrm>
          <a:prstGeom prst="rect">
            <a:avLst/>
          </a:prstGeom>
          <a:solidFill>
            <a:srgbClr val="8D705B">
              <a:alpha val="62745"/>
            </a:srgbClr>
          </a:solidFill>
        </p:spPr>
        <p:txBody>
          <a:bodyPr wrap="square" rtlCol="0">
            <a:spAutoFit/>
          </a:bodyPr>
          <a:lstStyle/>
          <a:p>
            <a:r>
              <a:rPr lang="en-GB" sz="3200" dirty="0" smtClean="0"/>
              <a:t>“Why are you asking me what I think? You’re the teacher.”</a:t>
            </a:r>
            <a:endParaRPr lang="en-GB" sz="3200" dirty="0"/>
          </a:p>
        </p:txBody>
      </p:sp>
      <p:sp>
        <p:nvSpPr>
          <p:cNvPr id="5" name="TextBox 4"/>
          <p:cNvSpPr txBox="1"/>
          <p:nvPr/>
        </p:nvSpPr>
        <p:spPr>
          <a:xfrm>
            <a:off x="1131392" y="3212976"/>
            <a:ext cx="6696744" cy="1077218"/>
          </a:xfrm>
          <a:prstGeom prst="rect">
            <a:avLst/>
          </a:prstGeom>
          <a:solidFill>
            <a:srgbClr val="8D705B">
              <a:alpha val="63000"/>
            </a:srgbClr>
          </a:solidFill>
        </p:spPr>
        <p:txBody>
          <a:bodyPr wrap="square" rtlCol="0">
            <a:spAutoFit/>
          </a:bodyPr>
          <a:lstStyle/>
          <a:p>
            <a:r>
              <a:rPr lang="en-GB" sz="3200" dirty="0" smtClean="0"/>
              <a:t>“You can’t ask us that. It wasn’t covered in the lectures.”</a:t>
            </a:r>
            <a:endParaRPr lang="en-GB" sz="3200" dirty="0"/>
          </a:p>
        </p:txBody>
      </p:sp>
      <p:sp>
        <p:nvSpPr>
          <p:cNvPr id="6" name="TextBox 5"/>
          <p:cNvSpPr txBox="1"/>
          <p:nvPr/>
        </p:nvSpPr>
        <p:spPr>
          <a:xfrm>
            <a:off x="3841379" y="4581128"/>
            <a:ext cx="3995389" cy="584775"/>
          </a:xfrm>
          <a:prstGeom prst="rect">
            <a:avLst/>
          </a:prstGeom>
          <a:solidFill>
            <a:srgbClr val="8D705B">
              <a:alpha val="52000"/>
            </a:srgbClr>
          </a:solidFill>
        </p:spPr>
        <p:txBody>
          <a:bodyPr wrap="none" rtlCol="0">
            <a:spAutoFit/>
          </a:bodyPr>
          <a:lstStyle/>
          <a:p>
            <a:r>
              <a:rPr lang="en-GB" sz="3200" dirty="0" smtClean="0"/>
              <a:t>“I’m not an academic.”</a:t>
            </a:r>
            <a:endParaRPr lang="en-GB" sz="3200" dirty="0"/>
          </a:p>
        </p:txBody>
      </p:sp>
      <p:sp>
        <p:nvSpPr>
          <p:cNvPr id="7" name="Rectangle 6"/>
          <p:cNvSpPr/>
          <p:nvPr/>
        </p:nvSpPr>
        <p:spPr>
          <a:xfrm>
            <a:off x="5724128" y="5517231"/>
            <a:ext cx="2088232" cy="584775"/>
          </a:xfrm>
          <a:prstGeom prst="rect">
            <a:avLst/>
          </a:prstGeom>
          <a:solidFill>
            <a:srgbClr val="8D705B">
              <a:alpha val="65000"/>
            </a:srgbClr>
          </a:solidFill>
        </p:spPr>
        <p:txBody>
          <a:bodyPr wrap="square">
            <a:spAutoFit/>
          </a:bodyPr>
          <a:lstStyle/>
          <a:p>
            <a:pPr algn="r"/>
            <a:r>
              <a:rPr lang="en-GB" sz="3200" dirty="0" smtClean="0">
                <a:solidFill>
                  <a:srgbClr val="8D705B"/>
                </a:solidFill>
                <a:hlinkClick r:id="rId2"/>
              </a:rPr>
              <a:t>Feedback</a:t>
            </a:r>
            <a:endParaRPr lang="en-GB" sz="3200" dirty="0">
              <a:solidFill>
                <a:srgbClr val="8D705B"/>
              </a:solidFill>
            </a:endParaRPr>
          </a:p>
        </p:txBody>
      </p:sp>
    </p:spTree>
    <p:extLst>
      <p:ext uri="{BB962C8B-B14F-4D97-AF65-F5344CB8AC3E}">
        <p14:creationId xmlns:p14="http://schemas.microsoft.com/office/powerpoint/2010/main" val="20246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1150</Words>
  <Application>Microsoft Office PowerPoint</Application>
  <PresentationFormat>On-screen Show (4:3)</PresentationFormat>
  <Paragraphs>92</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Upgrade</vt:lpstr>
      <vt:lpstr>Does study skills look like this?</vt:lpstr>
      <vt:lpstr>Or this?</vt:lpstr>
      <vt:lpstr>Upgrade works most effectively through collaboration</vt:lpstr>
      <vt:lpstr>PowerPoint Presentation</vt:lpstr>
      <vt:lpstr>PowerPoint Presentation</vt:lpstr>
      <vt:lpstr>PowerPoint Presentation</vt:lpstr>
      <vt:lpstr>“Why do I have to do all this reading just to teach literacy?”</vt:lpstr>
      <vt:lpstr>PowerPoint Presentation</vt:lpstr>
      <vt:lpstr>PowerPoint Presentation</vt:lpstr>
      <vt:lpstr>Upgrade Guiding Principle 3: Start where the student is…</vt:lpstr>
      <vt:lpstr>Upgrade Guiding Principle 4: Show, not tell</vt:lpstr>
      <vt:lpstr>Upgrade Guiding Principle 4: Show, not tell</vt:lpstr>
      <vt:lpstr>Upgrade Guiding Principle 5: What + why = how</vt:lpstr>
      <vt:lpstr>References</vt:lpstr>
    </vt:vector>
  </TitlesOfParts>
  <Company>Oxford Brookes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Watson</dc:creator>
  <cp:lastModifiedBy>Administrator</cp:lastModifiedBy>
  <cp:revision>28</cp:revision>
  <dcterms:created xsi:type="dcterms:W3CDTF">2017-01-09T10:47:12Z</dcterms:created>
  <dcterms:modified xsi:type="dcterms:W3CDTF">2017-02-09T10:12:21Z</dcterms:modified>
</cp:coreProperties>
</file>