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5" r:id="rId3"/>
    <p:sldId id="266" r:id="rId4"/>
    <p:sldId id="267" r:id="rId5"/>
    <p:sldId id="268" r:id="rId6"/>
    <p:sldId id="273" r:id="rId7"/>
    <p:sldId id="274" r:id="rId8"/>
    <p:sldId id="271" r:id="rId9"/>
    <p:sldId id="275" r:id="rId10"/>
    <p:sldId id="276" r:id="rId11"/>
    <p:sldId id="277" r:id="rId12"/>
    <p:sldId id="272" r:id="rId13"/>
    <p:sldId id="264" r:id="rId14"/>
    <p:sldId id="270" r:id="rId15"/>
    <p:sldId id="278" r:id="rId16"/>
    <p:sldId id="279" r:id="rId17"/>
    <p:sldId id="280" r:id="rId1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58" autoAdjust="0"/>
  </p:normalViewPr>
  <p:slideViewPr>
    <p:cSldViewPr>
      <p:cViewPr>
        <p:scale>
          <a:sx n="73" d="100"/>
          <a:sy n="73" d="100"/>
        </p:scale>
        <p:origin x="-2724" y="-8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564E466-CEB4-4ABF-906A-505CD84DE131}" type="datetimeFigureOut">
              <a:rPr lang="en-GB" smtClean="0"/>
              <a:t>08/02/2017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7A84F56-5ADD-4154-9878-C9DE010B83C9}" type="slidenum">
              <a:rPr lang="en-GB" smtClean="0"/>
              <a:t>‹#›</a:t>
            </a:fld>
            <a:endParaRPr lang="en-GB"/>
          </a:p>
        </p:txBody>
      </p:sp>
    </p:spTree>
    <p:extLst>
      <p:ext uri="{BB962C8B-B14F-4D97-AF65-F5344CB8AC3E}">
        <p14:creationId xmlns:p14="http://schemas.microsoft.com/office/powerpoint/2010/main" val="46183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JW</a:t>
            </a:r>
            <a:endParaRPr lang="en-GB" dirty="0"/>
          </a:p>
        </p:txBody>
      </p:sp>
      <p:sp>
        <p:nvSpPr>
          <p:cNvPr id="4" name="Slide Number Placeholder 3"/>
          <p:cNvSpPr>
            <a:spLocks noGrp="1"/>
          </p:cNvSpPr>
          <p:nvPr>
            <p:ph type="sldNum" sz="quarter" idx="10"/>
          </p:nvPr>
        </p:nvSpPr>
        <p:spPr/>
        <p:txBody>
          <a:bodyPr/>
          <a:lstStyle/>
          <a:p>
            <a:fld id="{D7A84F56-5ADD-4154-9878-C9DE010B83C9}" type="slidenum">
              <a:rPr lang="en-GB" smtClean="0"/>
              <a:t>1</a:t>
            </a:fld>
            <a:endParaRPr lang="en-GB"/>
          </a:p>
        </p:txBody>
      </p:sp>
    </p:spTree>
    <p:extLst>
      <p:ext uri="{BB962C8B-B14F-4D97-AF65-F5344CB8AC3E}">
        <p14:creationId xmlns:p14="http://schemas.microsoft.com/office/powerpoint/2010/main" val="398387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Evaluated</a:t>
            </a:r>
            <a:r>
              <a:rPr lang="en-GB" baseline="0" dirty="0" smtClean="0"/>
              <a:t> first year perceptions through focus groups , plus also monitoring  marks and quality of reflective writing … </a:t>
            </a:r>
            <a:endParaRPr lang="en-GB" dirty="0"/>
          </a:p>
        </p:txBody>
      </p:sp>
      <p:sp>
        <p:nvSpPr>
          <p:cNvPr id="4" name="Slide Number Placeholder 3"/>
          <p:cNvSpPr>
            <a:spLocks noGrp="1"/>
          </p:cNvSpPr>
          <p:nvPr>
            <p:ph type="sldNum" sz="quarter" idx="10"/>
          </p:nvPr>
        </p:nvSpPr>
        <p:spPr/>
        <p:txBody>
          <a:bodyPr/>
          <a:lstStyle/>
          <a:p>
            <a:fld id="{D7A84F56-5ADD-4154-9878-C9DE010B83C9}" type="slidenum">
              <a:rPr lang="en-GB" smtClean="0"/>
              <a:t>12</a:t>
            </a:fld>
            <a:endParaRPr lang="en-GB"/>
          </a:p>
        </p:txBody>
      </p:sp>
    </p:spTree>
    <p:extLst>
      <p:ext uri="{BB962C8B-B14F-4D97-AF65-F5344CB8AC3E}">
        <p14:creationId xmlns:p14="http://schemas.microsoft.com/office/powerpoint/2010/main" val="3962314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JW</a:t>
            </a:r>
            <a:endParaRPr lang="en-GB" dirty="0"/>
          </a:p>
        </p:txBody>
      </p:sp>
      <p:sp>
        <p:nvSpPr>
          <p:cNvPr id="4" name="Slide Number Placeholder 3"/>
          <p:cNvSpPr>
            <a:spLocks noGrp="1"/>
          </p:cNvSpPr>
          <p:nvPr>
            <p:ph type="sldNum" sz="quarter" idx="10"/>
          </p:nvPr>
        </p:nvSpPr>
        <p:spPr/>
        <p:txBody>
          <a:bodyPr/>
          <a:lstStyle/>
          <a:p>
            <a:fld id="{D7A84F56-5ADD-4154-9878-C9DE010B83C9}" type="slidenum">
              <a:rPr lang="en-GB" smtClean="0"/>
              <a:t>13</a:t>
            </a:fld>
            <a:endParaRPr lang="en-GB"/>
          </a:p>
        </p:txBody>
      </p:sp>
    </p:spTree>
    <p:extLst>
      <p:ext uri="{BB962C8B-B14F-4D97-AF65-F5344CB8AC3E}">
        <p14:creationId xmlns:p14="http://schemas.microsoft.com/office/powerpoint/2010/main" val="382022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4F56-5ADD-4154-9878-C9DE010B83C9}" type="slidenum">
              <a:rPr lang="en-GB" smtClean="0"/>
              <a:t>14</a:t>
            </a:fld>
            <a:endParaRPr lang="en-GB"/>
          </a:p>
        </p:txBody>
      </p:sp>
    </p:spTree>
    <p:extLst>
      <p:ext uri="{BB962C8B-B14F-4D97-AF65-F5344CB8AC3E}">
        <p14:creationId xmlns:p14="http://schemas.microsoft.com/office/powerpoint/2010/main" val="2519082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4F56-5ADD-4154-9878-C9DE010B83C9}" type="slidenum">
              <a:rPr lang="en-GB" smtClean="0"/>
              <a:t>15</a:t>
            </a:fld>
            <a:endParaRPr lang="en-GB"/>
          </a:p>
        </p:txBody>
      </p:sp>
    </p:spTree>
    <p:extLst>
      <p:ext uri="{BB962C8B-B14F-4D97-AF65-F5344CB8AC3E}">
        <p14:creationId xmlns:p14="http://schemas.microsoft.com/office/powerpoint/2010/main" val="1850197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A84F56-5ADD-4154-9878-C9DE010B83C9}" type="slidenum">
              <a:rPr lang="en-GB" smtClean="0"/>
              <a:t>16</a:t>
            </a:fld>
            <a:endParaRPr lang="en-GB"/>
          </a:p>
        </p:txBody>
      </p:sp>
    </p:spTree>
    <p:extLst>
      <p:ext uri="{BB962C8B-B14F-4D97-AF65-F5344CB8AC3E}">
        <p14:creationId xmlns:p14="http://schemas.microsoft.com/office/powerpoint/2010/main" val="90032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4F56-5ADD-4154-9878-C9DE010B83C9}" type="slidenum">
              <a:rPr lang="en-GB" smtClean="0"/>
              <a:t>3</a:t>
            </a:fld>
            <a:endParaRPr lang="en-GB"/>
          </a:p>
        </p:txBody>
      </p:sp>
    </p:spTree>
    <p:extLst>
      <p:ext uri="{BB962C8B-B14F-4D97-AF65-F5344CB8AC3E}">
        <p14:creationId xmlns:p14="http://schemas.microsoft.com/office/powerpoint/2010/main" val="1611455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The concept  of becoming derives from the  work of Gale and Parker ..</a:t>
            </a:r>
          </a:p>
          <a:p>
            <a:r>
              <a:rPr lang="en-GB" dirty="0" smtClean="0"/>
              <a:t>,  Gale and Parker writing in 2012, suggest that  the concept of transition is “under theorised”  despite there being a significant  body of literature  around transition as an  educational  process.  Referencing to literature  reviews  from the UK, Australia and the USA,  Gale and Parker  propose that transition activities can be conceptualised as induction – pertaining to institutional requirements and  expectations ; development – pertaining to the development of an HE identify   and becoming –   a  concept  yet  to  be understood  in research and practice.  However, becoming  is a concept   which is arguably of specific  significance  in the preparation   for professional  roles  in health and social care   and potentially as Gale and Parker suggest ,  is  mindful and orientated   towards student  difference and therefore  inclusivity. </a:t>
            </a:r>
          </a:p>
          <a:p>
            <a:endParaRPr lang="en-GB" dirty="0" smtClean="0"/>
          </a:p>
          <a:p>
            <a:endParaRPr lang="en-GB" dirty="0" smtClean="0"/>
          </a:p>
          <a:p>
            <a:r>
              <a:rPr lang="en-GB" dirty="0" smtClean="0"/>
              <a:t>So we need to identify and help students  identify   their own academic skills orientation and differences , to help support  them in  the becoming  for their own discipline </a:t>
            </a:r>
          </a:p>
          <a:p>
            <a:endParaRPr lang="en-GB" dirty="0"/>
          </a:p>
        </p:txBody>
      </p:sp>
      <p:sp>
        <p:nvSpPr>
          <p:cNvPr id="4" name="Slide Number Placeholder 3"/>
          <p:cNvSpPr>
            <a:spLocks noGrp="1"/>
          </p:cNvSpPr>
          <p:nvPr>
            <p:ph type="sldNum" sz="quarter" idx="10"/>
          </p:nvPr>
        </p:nvSpPr>
        <p:spPr/>
        <p:txBody>
          <a:bodyPr/>
          <a:lstStyle/>
          <a:p>
            <a:fld id="{D7A84F56-5ADD-4154-9878-C9DE010B83C9}" type="slidenum">
              <a:rPr lang="en-GB" smtClean="0"/>
              <a:t>4</a:t>
            </a:fld>
            <a:endParaRPr lang="en-GB"/>
          </a:p>
        </p:txBody>
      </p:sp>
    </p:spTree>
    <p:extLst>
      <p:ext uri="{BB962C8B-B14F-4D97-AF65-F5344CB8AC3E}">
        <p14:creationId xmlns:p14="http://schemas.microsoft.com/office/powerpoint/2010/main" val="168334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development of sense of self in terms of becoming for students as prospective health care or social care professionals seems to have two key attributes, namely academic and professional.  These are not mutually exclusive and arguably should be symbiotic. Common to health and social care professionals   is the working context of dynamic and challenging situations, where the client and patient outcomes are reliant on the competence of the professional agent . The ability to cope and respond in such challenging contexts requires professional resilience and self-efficacy.  Self-efficacy as an academic attribute is described by </a:t>
            </a:r>
            <a:r>
              <a:rPr lang="en-GB" dirty="0" err="1" smtClean="0"/>
              <a:t>Chemers</a:t>
            </a:r>
            <a:r>
              <a:rPr lang="en-GB" dirty="0" smtClean="0"/>
              <a:t> (2001 ) as requiring the development of persistence and problem solving skills which in turn promotes the ability to deal with disorder. There are parallels here with Benner’s (1984) seminal work on the   concept of “Novice to Expert”, where through situated learning, the practitioner develops skills to analyse and manage situations rapidly, reinterpreting previously held schema to problem solve. </a:t>
            </a:r>
          </a:p>
          <a:p>
            <a:endParaRPr lang="en-GB" dirty="0" smtClean="0"/>
          </a:p>
          <a:p>
            <a:r>
              <a:rPr lang="en-GB" dirty="0" smtClean="0"/>
              <a:t>The potential  for  self-efficacy  both academic and professional   arguably initially requires a degree of self-awareness  and Thomas and </a:t>
            </a:r>
            <a:r>
              <a:rPr lang="en-GB" dirty="0" err="1" smtClean="0"/>
              <a:t>Gadbois</a:t>
            </a:r>
            <a:r>
              <a:rPr lang="en-GB" dirty="0" smtClean="0"/>
              <a:t> (2007) describe the problems  created when students  engage in academic self-handicapping which whilst it can offer a  degree  of protection  from unexpected  criticism,  can also limit individual potential if students persist in un challenged beliefs about their own areas of limitation. Early interventions to explore this aspect of transitional development seem therefore to be supported. </a:t>
            </a:r>
          </a:p>
          <a:p>
            <a:endParaRPr lang="en-GB" dirty="0"/>
          </a:p>
        </p:txBody>
      </p:sp>
      <p:sp>
        <p:nvSpPr>
          <p:cNvPr id="4" name="Slide Number Placeholder 3"/>
          <p:cNvSpPr>
            <a:spLocks noGrp="1"/>
          </p:cNvSpPr>
          <p:nvPr>
            <p:ph type="sldNum" sz="quarter" idx="10"/>
          </p:nvPr>
        </p:nvSpPr>
        <p:spPr/>
        <p:txBody>
          <a:bodyPr/>
          <a:lstStyle/>
          <a:p>
            <a:fld id="{D7A84F56-5ADD-4154-9878-C9DE010B83C9}" type="slidenum">
              <a:rPr lang="en-GB" smtClean="0"/>
              <a:t>5</a:t>
            </a:fld>
            <a:endParaRPr lang="en-GB"/>
          </a:p>
        </p:txBody>
      </p:sp>
    </p:spTree>
    <p:extLst>
      <p:ext uri="{BB962C8B-B14F-4D97-AF65-F5344CB8AC3E}">
        <p14:creationId xmlns:p14="http://schemas.microsoft.com/office/powerpoint/2010/main" val="89682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considering  the findings of Scott et  al (2011)  and transition from pure to applied discipline, students expressed concern re  assessing their own progress, so lacked  self-efficacy. </a:t>
            </a:r>
          </a:p>
          <a:p>
            <a:endParaRPr lang="en-GB" dirty="0" smtClean="0"/>
          </a:p>
          <a:p>
            <a:r>
              <a:rPr lang="en-GB" dirty="0" smtClean="0"/>
              <a:t>We had an existing buddy system – (set up about 5 years ago). This was set up with the aim of implementing peer support, something that the students had expressed a need for. The buddy system formally places students into triads of 1st, 2nd and 3rd years (and now 4th years). When 1st years start we allocate them a 2nd year buddy who will be studying same course and usually placed in same placement area. They are then supported by the 2nd year and the 2nd year’s buddy. Up until this point this system enabled the groups to meet 2 – 3 times a year over lunch  and gave them the opportunity to offer support and encouragement to each other. </a:t>
            </a:r>
          </a:p>
          <a:p>
            <a:endParaRPr lang="en-GB" dirty="0" smtClean="0"/>
          </a:p>
          <a:p>
            <a:r>
              <a:rPr lang="en-GB" dirty="0" smtClean="0"/>
              <a:t>Evaluations of this system demonstrated that it was received very positively by students but that they wanted it to be developed. The system also reflected our teaching philosophy of working in partnership with students and allowing them to work in partnership with each other. (which mirror partnership philosophy of children’s nursing so this system enables us to role model this philosophy).</a:t>
            </a:r>
          </a:p>
          <a:p>
            <a:r>
              <a:rPr lang="en-GB" dirty="0" smtClean="0"/>
              <a:t>This system also allows students to develop nursing skills </a:t>
            </a:r>
            <a:r>
              <a:rPr lang="en-GB" dirty="0" err="1" smtClean="0"/>
              <a:t>eg</a:t>
            </a:r>
            <a:r>
              <a:rPr lang="en-GB" dirty="0" smtClean="0"/>
              <a:t> communication and supporting junior colleagues (NMC requirement).</a:t>
            </a:r>
          </a:p>
          <a:p>
            <a:endParaRPr lang="en-GB" dirty="0"/>
          </a:p>
        </p:txBody>
      </p:sp>
      <p:sp>
        <p:nvSpPr>
          <p:cNvPr id="4" name="Slide Number Placeholder 3"/>
          <p:cNvSpPr>
            <a:spLocks noGrp="1"/>
          </p:cNvSpPr>
          <p:nvPr>
            <p:ph type="sldNum" sz="quarter" idx="10"/>
          </p:nvPr>
        </p:nvSpPr>
        <p:spPr/>
        <p:txBody>
          <a:bodyPr/>
          <a:lstStyle/>
          <a:p>
            <a:fld id="{D7A84F56-5ADD-4154-9878-C9DE010B83C9}" type="slidenum">
              <a:rPr lang="en-GB" smtClean="0"/>
              <a:t>6</a:t>
            </a:fld>
            <a:endParaRPr lang="en-GB"/>
          </a:p>
        </p:txBody>
      </p:sp>
    </p:spTree>
    <p:extLst>
      <p:ext uri="{BB962C8B-B14F-4D97-AF65-F5344CB8AC3E}">
        <p14:creationId xmlns:p14="http://schemas.microsoft.com/office/powerpoint/2010/main" val="153567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4F56-5ADD-4154-9878-C9DE010B83C9}" type="slidenum">
              <a:rPr lang="en-GB" smtClean="0"/>
              <a:t>7</a:t>
            </a:fld>
            <a:endParaRPr lang="en-GB"/>
          </a:p>
        </p:txBody>
      </p:sp>
    </p:spTree>
    <p:extLst>
      <p:ext uri="{BB962C8B-B14F-4D97-AF65-F5344CB8AC3E}">
        <p14:creationId xmlns:p14="http://schemas.microsoft.com/office/powerpoint/2010/main" val="407770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Habits  of  mind self assessment – was  the  first strategy used    to help students gain  insights  into  their own abilities , and  move them away   from self handicapping </a:t>
            </a:r>
          </a:p>
          <a:p>
            <a:endParaRPr lang="en-GB" dirty="0" smtClean="0"/>
          </a:p>
          <a:p>
            <a:r>
              <a:rPr lang="en-GB" dirty="0" smtClean="0"/>
              <a:t>The ability  to achieve the  resilience and problem solving abilities   needed  as a health care professional   we felt centred on     the ability  reflect  to understand,  think creatively and problem solve , and adopt an evidence based approach   to care .</a:t>
            </a:r>
          </a:p>
          <a:p>
            <a:endParaRPr lang="en-GB" dirty="0" smtClean="0"/>
          </a:p>
          <a:p>
            <a:r>
              <a:rPr lang="en-GB" dirty="0" smtClean="0"/>
              <a:t>Reflection and PBL were already integral to  the curriculum , ( as is EBP)  . But  we noted a lack of confidence  in the ability  of students  to use well. Reflective writing  especially challenging   for PG science students .</a:t>
            </a:r>
          </a:p>
          <a:p>
            <a:endParaRPr lang="en-GB" dirty="0"/>
          </a:p>
        </p:txBody>
      </p:sp>
      <p:sp>
        <p:nvSpPr>
          <p:cNvPr id="4" name="Slide Number Placeholder 3"/>
          <p:cNvSpPr>
            <a:spLocks noGrp="1"/>
          </p:cNvSpPr>
          <p:nvPr>
            <p:ph type="sldNum" sz="quarter" idx="10"/>
          </p:nvPr>
        </p:nvSpPr>
        <p:spPr/>
        <p:txBody>
          <a:bodyPr/>
          <a:lstStyle/>
          <a:p>
            <a:fld id="{D7A84F56-5ADD-4154-9878-C9DE010B83C9}" type="slidenum">
              <a:rPr lang="en-GB" smtClean="0"/>
              <a:t>8</a:t>
            </a:fld>
            <a:endParaRPr lang="en-GB"/>
          </a:p>
        </p:txBody>
      </p:sp>
    </p:spTree>
    <p:extLst>
      <p:ext uri="{BB962C8B-B14F-4D97-AF65-F5344CB8AC3E}">
        <p14:creationId xmlns:p14="http://schemas.microsoft.com/office/powerpoint/2010/main" val="75615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The first peer  supported intervention we developed   was  making better use of structured  reflection . Adopting a senior peer  learning support model  was closely linked the  concept of extended  transition and “Becoming”.</a:t>
            </a:r>
          </a:p>
          <a:p>
            <a:endParaRPr lang="en-GB" dirty="0" smtClean="0"/>
          </a:p>
          <a:p>
            <a:r>
              <a:rPr lang="en-GB" dirty="0" smtClean="0"/>
              <a:t>The significance  of interpersonal and social aspects  in supporting effective transition  into University life are well described  (Knight and </a:t>
            </a:r>
            <a:r>
              <a:rPr lang="en-GB" dirty="0" err="1" smtClean="0"/>
              <a:t>Rochon</a:t>
            </a:r>
            <a:r>
              <a:rPr lang="en-GB" dirty="0" smtClean="0"/>
              <a:t> 2012, Thomas 2012 ) but in pre-registration  health care programmes   there is an additional significant element to transition in that  students also have  to learn  and self-establish a specific professional identity. Thomas (2012) identifies the need for proactive engagement to develop in students a sense of fit.  Observation and experience tells us that junior students will orientate themselves to senior students in practice settings and current intra year buddy systems have been well received by health care students particularly as an aid to learning how to cope with and behave in practice settings. </a:t>
            </a:r>
          </a:p>
          <a:p>
            <a:endParaRPr lang="en-GB" dirty="0" smtClean="0"/>
          </a:p>
          <a:p>
            <a:r>
              <a:rPr lang="en-GB" dirty="0" smtClean="0"/>
              <a:t>By linking  the peer activities  to aspects  of the  senior students  curriculum and assessment ,  they also reinforced  their own capabilities  . </a:t>
            </a:r>
            <a:r>
              <a:rPr lang="en-GB" dirty="0" err="1" smtClean="0"/>
              <a:t>Eg</a:t>
            </a:r>
            <a:r>
              <a:rPr lang="en-GB" dirty="0" smtClean="0"/>
              <a:t>  reflection and  a reflective essay .. </a:t>
            </a:r>
          </a:p>
          <a:p>
            <a:endParaRPr lang="en-GB" dirty="0" smtClean="0"/>
          </a:p>
          <a:p>
            <a:endParaRPr lang="en-GB" dirty="0" smtClean="0"/>
          </a:p>
          <a:p>
            <a:r>
              <a:rPr lang="en-GB" dirty="0" smtClean="0"/>
              <a:t>So    we    prepped the  second  years ( as per the slide above  ) . Activities  were  opt out  not opt in ..  Linked  to NMC standards around supporting junior colleagues . Buddy system also allows students to develop nursing skills </a:t>
            </a:r>
            <a:r>
              <a:rPr lang="en-GB" dirty="0" err="1" smtClean="0"/>
              <a:t>eg</a:t>
            </a:r>
            <a:r>
              <a:rPr lang="en-GB" dirty="0" smtClean="0"/>
              <a:t> communication and supporting junior colleagues (NMC requirement).</a:t>
            </a:r>
          </a:p>
          <a:p>
            <a:endParaRPr lang="en-GB" dirty="0" smtClean="0"/>
          </a:p>
          <a:p>
            <a:endParaRPr lang="en-GB" dirty="0" smtClean="0"/>
          </a:p>
          <a:p>
            <a:endParaRPr lang="en-GB" dirty="0" smtClean="0"/>
          </a:p>
          <a:p>
            <a:r>
              <a:rPr lang="en-GB" dirty="0" smtClean="0"/>
              <a:t>Ask  for thoughts on  what happened</a:t>
            </a:r>
            <a:r>
              <a:rPr lang="en-GB" baseline="0" dirty="0" smtClean="0"/>
              <a:t> …</a:t>
            </a:r>
          </a:p>
          <a:p>
            <a:endParaRPr lang="en-GB" baseline="0" dirty="0" smtClean="0"/>
          </a:p>
          <a:p>
            <a:r>
              <a:rPr lang="en-GB" dirty="0" smtClean="0"/>
              <a:t>Invite   thoughts first – how did it go ?</a:t>
            </a:r>
          </a:p>
          <a:p>
            <a:endParaRPr lang="en-GB" dirty="0" smtClean="0"/>
          </a:p>
          <a:p>
            <a:r>
              <a:rPr lang="en-GB" dirty="0" err="1" smtClean="0"/>
              <a:t>Ans</a:t>
            </a:r>
            <a:r>
              <a:rPr lang="en-GB" dirty="0" smtClean="0"/>
              <a:t>: the second years seemed to tackle</a:t>
            </a:r>
          </a:p>
          <a:p>
            <a:r>
              <a:rPr lang="en-GB" dirty="0" smtClean="0"/>
              <a:t> with enthusiasm </a:t>
            </a:r>
          </a:p>
          <a:p>
            <a:r>
              <a:rPr lang="en-GB" dirty="0" smtClean="0"/>
              <a:t>Staff on hand to trouble shoot – few minor  Q’s </a:t>
            </a:r>
          </a:p>
          <a:p>
            <a:r>
              <a:rPr lang="en-GB" dirty="0" smtClean="0"/>
              <a:t>First years worked with second years   seemingly </a:t>
            </a:r>
          </a:p>
          <a:p>
            <a:r>
              <a:rPr lang="en-GB" dirty="0" smtClean="0"/>
              <a:t>happily – brought examples of their own </a:t>
            </a:r>
          </a:p>
          <a:p>
            <a:r>
              <a:rPr lang="en-GB" dirty="0" smtClean="0"/>
              <a:t>reflective writing  for feedback </a:t>
            </a:r>
          </a:p>
          <a:p>
            <a:endParaRPr lang="en-GB" dirty="0" smtClean="0"/>
          </a:p>
          <a:p>
            <a:endParaRPr lang="en-GB" dirty="0" smtClean="0"/>
          </a:p>
          <a:p>
            <a:r>
              <a:rPr lang="en-GB" dirty="0" smtClean="0"/>
              <a:t>The experiences  then explored  through </a:t>
            </a:r>
          </a:p>
          <a:p>
            <a:r>
              <a:rPr lang="en-GB" dirty="0" smtClean="0"/>
              <a:t>focus groups – facilitated  external to team </a:t>
            </a:r>
          </a:p>
          <a:p>
            <a:r>
              <a:rPr lang="en-GB" dirty="0" smtClean="0"/>
              <a:t>Generally positive  but the unexpected  findings:</a:t>
            </a:r>
          </a:p>
          <a:p>
            <a:endParaRPr lang="en-GB" dirty="0" smtClean="0"/>
          </a:p>
          <a:p>
            <a:r>
              <a:rPr lang="en-GB" dirty="0" smtClean="0"/>
              <a:t>Some first years queried   the expertise </a:t>
            </a:r>
          </a:p>
          <a:p>
            <a:r>
              <a:rPr lang="en-GB" dirty="0" smtClean="0"/>
              <a:t>Some  second years confessed  to lack of confidence</a:t>
            </a:r>
          </a:p>
          <a:p>
            <a:r>
              <a:rPr lang="en-GB" dirty="0" smtClean="0"/>
              <a:t>Concerns  that  reflective writing was a challenge and  not in the experience of previous study </a:t>
            </a:r>
          </a:p>
          <a:p>
            <a:endParaRPr lang="en-GB" dirty="0" smtClean="0"/>
          </a:p>
          <a:p>
            <a:r>
              <a:rPr lang="en-GB" dirty="0" smtClean="0"/>
              <a:t>Other useful  feedback re   lit searching and PBL – plus  the value  of the buddy system per se . (role model, inspire  to succeed , “safe” support )</a:t>
            </a:r>
          </a:p>
          <a:p>
            <a:endParaRPr lang="en-GB" dirty="0"/>
          </a:p>
        </p:txBody>
      </p:sp>
      <p:sp>
        <p:nvSpPr>
          <p:cNvPr id="4" name="Slide Number Placeholder 3"/>
          <p:cNvSpPr>
            <a:spLocks noGrp="1"/>
          </p:cNvSpPr>
          <p:nvPr>
            <p:ph type="sldNum" sz="quarter" idx="10"/>
          </p:nvPr>
        </p:nvSpPr>
        <p:spPr/>
        <p:txBody>
          <a:bodyPr/>
          <a:lstStyle/>
          <a:p>
            <a:fld id="{D7A84F56-5ADD-4154-9878-C9DE010B83C9}" type="slidenum">
              <a:rPr lang="en-GB" smtClean="0"/>
              <a:t>9</a:t>
            </a:fld>
            <a:endParaRPr lang="en-GB"/>
          </a:p>
        </p:txBody>
      </p:sp>
    </p:spTree>
    <p:extLst>
      <p:ext uri="{BB962C8B-B14F-4D97-AF65-F5344CB8AC3E}">
        <p14:creationId xmlns:p14="http://schemas.microsoft.com/office/powerpoint/2010/main" val="191750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4F56-5ADD-4154-9878-C9DE010B83C9}" type="slidenum">
              <a:rPr lang="en-GB" smtClean="0"/>
              <a:t>10</a:t>
            </a:fld>
            <a:endParaRPr lang="en-GB"/>
          </a:p>
        </p:txBody>
      </p:sp>
    </p:spTree>
    <p:extLst>
      <p:ext uri="{BB962C8B-B14F-4D97-AF65-F5344CB8AC3E}">
        <p14:creationId xmlns:p14="http://schemas.microsoft.com/office/powerpoint/2010/main" val="99620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0B28D5-4236-4209-A102-F6A0FF322A71}" type="datetimeFigureOut">
              <a:rPr lang="en-GB" smtClean="0"/>
              <a:t>08/02/2017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C5BF3A-FC26-4644-A400-D8355C5A3566}" type="slidenum">
              <a:rPr lang="en-GB" smtClean="0"/>
              <a:t>‹#›</a:t>
            </a:fld>
            <a:endParaRPr lang="en-GB"/>
          </a:p>
        </p:txBody>
      </p:sp>
    </p:spTree>
    <p:extLst>
      <p:ext uri="{BB962C8B-B14F-4D97-AF65-F5344CB8AC3E}">
        <p14:creationId xmlns:p14="http://schemas.microsoft.com/office/powerpoint/2010/main" val="244440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0B28D5-4236-4209-A102-F6A0FF322A71}" type="datetimeFigureOut">
              <a:rPr lang="en-GB" smtClean="0"/>
              <a:t>08/02/2017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C5BF3A-FC26-4644-A400-D8355C5A3566}" type="slidenum">
              <a:rPr lang="en-GB" smtClean="0"/>
              <a:t>‹#›</a:t>
            </a:fld>
            <a:endParaRPr lang="en-GB"/>
          </a:p>
        </p:txBody>
      </p:sp>
    </p:spTree>
    <p:extLst>
      <p:ext uri="{BB962C8B-B14F-4D97-AF65-F5344CB8AC3E}">
        <p14:creationId xmlns:p14="http://schemas.microsoft.com/office/powerpoint/2010/main" val="235326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0B28D5-4236-4209-A102-F6A0FF322A71}" type="datetimeFigureOut">
              <a:rPr lang="en-GB" smtClean="0"/>
              <a:t>08/02/2017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C5BF3A-FC26-4644-A400-D8355C5A3566}" type="slidenum">
              <a:rPr lang="en-GB" smtClean="0"/>
              <a:t>‹#›</a:t>
            </a:fld>
            <a:endParaRPr lang="en-GB"/>
          </a:p>
        </p:txBody>
      </p:sp>
    </p:spTree>
    <p:extLst>
      <p:ext uri="{BB962C8B-B14F-4D97-AF65-F5344CB8AC3E}">
        <p14:creationId xmlns:p14="http://schemas.microsoft.com/office/powerpoint/2010/main" val="81394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0B28D5-4236-4209-A102-F6A0FF322A71}" type="datetimeFigureOut">
              <a:rPr lang="en-GB" smtClean="0"/>
              <a:t>08/02/2017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C5BF3A-FC26-4644-A400-D8355C5A3566}" type="slidenum">
              <a:rPr lang="en-GB" smtClean="0"/>
              <a:t>‹#›</a:t>
            </a:fld>
            <a:endParaRPr lang="en-GB"/>
          </a:p>
        </p:txBody>
      </p:sp>
    </p:spTree>
    <p:extLst>
      <p:ext uri="{BB962C8B-B14F-4D97-AF65-F5344CB8AC3E}">
        <p14:creationId xmlns:p14="http://schemas.microsoft.com/office/powerpoint/2010/main" val="217778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0B28D5-4236-4209-A102-F6A0FF322A71}" type="datetimeFigureOut">
              <a:rPr lang="en-GB" smtClean="0"/>
              <a:t>08/02/2017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C5BF3A-FC26-4644-A400-D8355C5A3566}" type="slidenum">
              <a:rPr lang="en-GB" smtClean="0"/>
              <a:t>‹#›</a:t>
            </a:fld>
            <a:endParaRPr lang="en-GB"/>
          </a:p>
        </p:txBody>
      </p:sp>
    </p:spTree>
    <p:extLst>
      <p:ext uri="{BB962C8B-B14F-4D97-AF65-F5344CB8AC3E}">
        <p14:creationId xmlns:p14="http://schemas.microsoft.com/office/powerpoint/2010/main" val="80712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0B28D5-4236-4209-A102-F6A0FF322A71}" type="datetimeFigureOut">
              <a:rPr lang="en-GB" smtClean="0"/>
              <a:t>08/02/2017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C5BF3A-FC26-4644-A400-D8355C5A3566}" type="slidenum">
              <a:rPr lang="en-GB" smtClean="0"/>
              <a:t>‹#›</a:t>
            </a:fld>
            <a:endParaRPr lang="en-GB"/>
          </a:p>
        </p:txBody>
      </p:sp>
    </p:spTree>
    <p:extLst>
      <p:ext uri="{BB962C8B-B14F-4D97-AF65-F5344CB8AC3E}">
        <p14:creationId xmlns:p14="http://schemas.microsoft.com/office/powerpoint/2010/main" val="259430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0B28D5-4236-4209-A102-F6A0FF322A71}" type="datetimeFigureOut">
              <a:rPr lang="en-GB" smtClean="0"/>
              <a:t>08/02/2017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C5BF3A-FC26-4644-A400-D8355C5A3566}" type="slidenum">
              <a:rPr lang="en-GB" smtClean="0"/>
              <a:t>‹#›</a:t>
            </a:fld>
            <a:endParaRPr lang="en-GB"/>
          </a:p>
        </p:txBody>
      </p:sp>
    </p:spTree>
    <p:extLst>
      <p:ext uri="{BB962C8B-B14F-4D97-AF65-F5344CB8AC3E}">
        <p14:creationId xmlns:p14="http://schemas.microsoft.com/office/powerpoint/2010/main" val="364165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0B28D5-4236-4209-A102-F6A0FF322A71}" type="datetimeFigureOut">
              <a:rPr lang="en-GB" smtClean="0"/>
              <a:t>08/02/2017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C5BF3A-FC26-4644-A400-D8355C5A3566}" type="slidenum">
              <a:rPr lang="en-GB" smtClean="0"/>
              <a:t>‹#›</a:t>
            </a:fld>
            <a:endParaRPr lang="en-GB"/>
          </a:p>
        </p:txBody>
      </p:sp>
    </p:spTree>
    <p:extLst>
      <p:ext uri="{BB962C8B-B14F-4D97-AF65-F5344CB8AC3E}">
        <p14:creationId xmlns:p14="http://schemas.microsoft.com/office/powerpoint/2010/main" val="135450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B28D5-4236-4209-A102-F6A0FF322A71}" type="datetimeFigureOut">
              <a:rPr lang="en-GB" smtClean="0"/>
              <a:t>08/02/2017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C5BF3A-FC26-4644-A400-D8355C5A3566}" type="slidenum">
              <a:rPr lang="en-GB" smtClean="0"/>
              <a:t>‹#›</a:t>
            </a:fld>
            <a:endParaRPr lang="en-GB"/>
          </a:p>
        </p:txBody>
      </p:sp>
    </p:spTree>
    <p:extLst>
      <p:ext uri="{BB962C8B-B14F-4D97-AF65-F5344CB8AC3E}">
        <p14:creationId xmlns:p14="http://schemas.microsoft.com/office/powerpoint/2010/main" val="126365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B28D5-4236-4209-A102-F6A0FF322A71}" type="datetimeFigureOut">
              <a:rPr lang="en-GB" smtClean="0"/>
              <a:t>08/02/2017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C5BF3A-FC26-4644-A400-D8355C5A3566}" type="slidenum">
              <a:rPr lang="en-GB" smtClean="0"/>
              <a:t>‹#›</a:t>
            </a:fld>
            <a:endParaRPr lang="en-GB"/>
          </a:p>
        </p:txBody>
      </p:sp>
    </p:spTree>
    <p:extLst>
      <p:ext uri="{BB962C8B-B14F-4D97-AF65-F5344CB8AC3E}">
        <p14:creationId xmlns:p14="http://schemas.microsoft.com/office/powerpoint/2010/main" val="393607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B28D5-4236-4209-A102-F6A0FF322A71}" type="datetimeFigureOut">
              <a:rPr lang="en-GB" smtClean="0"/>
              <a:t>08/02/2017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C5BF3A-FC26-4644-A400-D8355C5A3566}" type="slidenum">
              <a:rPr lang="en-GB" smtClean="0"/>
              <a:t>‹#›</a:t>
            </a:fld>
            <a:endParaRPr lang="en-GB"/>
          </a:p>
        </p:txBody>
      </p:sp>
    </p:spTree>
    <p:extLst>
      <p:ext uri="{BB962C8B-B14F-4D97-AF65-F5344CB8AC3E}">
        <p14:creationId xmlns:p14="http://schemas.microsoft.com/office/powerpoint/2010/main" val="354854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B28D5-4236-4209-A102-F6A0FF322A71}" type="datetimeFigureOut">
              <a:rPr lang="en-GB" smtClean="0"/>
              <a:t>08/02/2017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5BF3A-FC26-4644-A400-D8355C5A3566}" type="slidenum">
              <a:rPr lang="en-GB" smtClean="0"/>
              <a:t>‹#›</a:t>
            </a:fld>
            <a:endParaRPr lang="en-GB"/>
          </a:p>
        </p:txBody>
      </p:sp>
    </p:spTree>
    <p:extLst>
      <p:ext uri="{BB962C8B-B14F-4D97-AF65-F5344CB8AC3E}">
        <p14:creationId xmlns:p14="http://schemas.microsoft.com/office/powerpoint/2010/main" val="541000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fyhe.com.au/wp-content/uploads/2012/10/Student-transition-into-higher-education.-ALTC-Good-practice-report.-Gale-T-Parker-S-Deakin-1.pdf" TargetMode="External"/><Relationship Id="rId2" Type="http://schemas.openxmlformats.org/officeDocument/2006/relationships/hyperlink" Target="https://archive.org/stream/humannatureandco011182mbp/humannatureandco011182mbp_djvu.tJt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944409"/>
            <a:ext cx="7704856" cy="954107"/>
          </a:xfrm>
          <a:prstGeom prst="rect">
            <a:avLst/>
          </a:prstGeom>
          <a:noFill/>
        </p:spPr>
        <p:txBody>
          <a:bodyPr wrap="square" rtlCol="0">
            <a:spAutoFit/>
          </a:bodyPr>
          <a:lstStyle/>
          <a:p>
            <a:endParaRPr lang="en-GB" sz="2800" b="1" dirty="0" smtClean="0"/>
          </a:p>
          <a:p>
            <a:endParaRPr lang="en-GB" sz="2800" b="1" dirty="0"/>
          </a:p>
        </p:txBody>
      </p:sp>
      <p:sp>
        <p:nvSpPr>
          <p:cNvPr id="2" name="Title 1"/>
          <p:cNvSpPr>
            <a:spLocks noGrp="1"/>
          </p:cNvSpPr>
          <p:nvPr>
            <p:ph type="ctrTitle"/>
          </p:nvPr>
        </p:nvSpPr>
        <p:spPr>
          <a:xfrm>
            <a:off x="587829" y="1268760"/>
            <a:ext cx="7772400" cy="1830065"/>
          </a:xfrm>
        </p:spPr>
        <p:txBody>
          <a:bodyPr>
            <a:normAutofit fontScale="90000"/>
          </a:bodyPr>
          <a:lstStyle/>
          <a:p>
            <a:r>
              <a:rPr lang="en-GB" sz="4000" b="1" dirty="0"/>
              <a:t>Peer mentoring in disciplinary focused transition: A partnership approach</a:t>
            </a:r>
            <a:r>
              <a:rPr lang="en-GB" b="1" dirty="0"/>
              <a:t/>
            </a:r>
            <a:br>
              <a:rPr lang="en-GB" b="1" dirty="0"/>
            </a:br>
            <a:endParaRPr lang="en-GB" dirty="0"/>
          </a:p>
        </p:txBody>
      </p:sp>
      <p:sp>
        <p:nvSpPr>
          <p:cNvPr id="3" name="Subtitle 2"/>
          <p:cNvSpPr>
            <a:spLocks noGrp="1"/>
          </p:cNvSpPr>
          <p:nvPr>
            <p:ph type="subTitle" idx="1"/>
          </p:nvPr>
        </p:nvSpPr>
        <p:spPr>
          <a:xfrm>
            <a:off x="1259632" y="3212976"/>
            <a:ext cx="6400800" cy="1752600"/>
          </a:xfrm>
        </p:spPr>
        <p:txBody>
          <a:bodyPr/>
          <a:lstStyle/>
          <a:p>
            <a:r>
              <a:rPr lang="en-GB" dirty="0" smtClean="0"/>
              <a:t>Children’s Nursing Team </a:t>
            </a:r>
          </a:p>
          <a:p>
            <a:endParaRPr lang="en-GB" dirty="0"/>
          </a:p>
        </p:txBody>
      </p:sp>
      <p:sp>
        <p:nvSpPr>
          <p:cNvPr id="4" name="TextBox 3"/>
          <p:cNvSpPr txBox="1"/>
          <p:nvPr/>
        </p:nvSpPr>
        <p:spPr>
          <a:xfrm>
            <a:off x="683568" y="5877272"/>
            <a:ext cx="2088232" cy="369332"/>
          </a:xfrm>
          <a:prstGeom prst="rect">
            <a:avLst/>
          </a:prstGeom>
          <a:noFill/>
        </p:spPr>
        <p:txBody>
          <a:bodyPr wrap="square" rtlCol="0">
            <a:spAutoFit/>
          </a:bodyPr>
          <a:lstStyle/>
          <a:p>
            <a:r>
              <a:rPr lang="en-GB" dirty="0"/>
              <a:t>Julia Winter 2017</a:t>
            </a:r>
          </a:p>
        </p:txBody>
      </p:sp>
    </p:spTree>
    <p:extLst>
      <p:ext uri="{BB962C8B-B14F-4D97-AF65-F5344CB8AC3E}">
        <p14:creationId xmlns:p14="http://schemas.microsoft.com/office/powerpoint/2010/main" val="2756231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chemeClr val="tx2">
                    <a:lumMod val="60000"/>
                    <a:lumOff val="40000"/>
                  </a:schemeClr>
                </a:solidFill>
              </a:rPr>
              <a:t>Literature Searching </a:t>
            </a:r>
            <a:r>
              <a:rPr lang="en-GB" sz="3200" dirty="0" smtClean="0"/>
              <a:t>(mid </a:t>
            </a:r>
            <a:r>
              <a:rPr lang="en-GB" sz="3200" dirty="0" err="1" smtClean="0"/>
              <a:t>Sem</a:t>
            </a:r>
            <a:r>
              <a:rPr lang="en-GB" sz="3200" dirty="0" smtClean="0"/>
              <a:t> 2) </a:t>
            </a:r>
            <a:endParaRPr lang="en-GB" sz="3200" dirty="0"/>
          </a:p>
        </p:txBody>
      </p:sp>
      <p:sp>
        <p:nvSpPr>
          <p:cNvPr id="3" name="Content Placeholder 2"/>
          <p:cNvSpPr>
            <a:spLocks noGrp="1"/>
          </p:cNvSpPr>
          <p:nvPr>
            <p:ph idx="1"/>
          </p:nvPr>
        </p:nvSpPr>
        <p:spPr>
          <a:xfrm>
            <a:off x="457200" y="1600200"/>
            <a:ext cx="8229600" cy="4637112"/>
          </a:xfrm>
        </p:spPr>
        <p:txBody>
          <a:bodyPr/>
          <a:lstStyle/>
          <a:p>
            <a:r>
              <a:rPr lang="en-GB" dirty="0" smtClean="0"/>
              <a:t>Supporting </a:t>
            </a:r>
            <a:r>
              <a:rPr lang="en-GB" dirty="0"/>
              <a:t>evidence based  thinking </a:t>
            </a:r>
          </a:p>
          <a:p>
            <a:r>
              <a:rPr lang="en-GB" dirty="0"/>
              <a:t>Senior buddies completing  dissertations</a:t>
            </a:r>
          </a:p>
          <a:p>
            <a:r>
              <a:rPr lang="en-GB" dirty="0"/>
              <a:t>1:1 step by step with first year junior buddy </a:t>
            </a:r>
          </a:p>
          <a:p>
            <a:r>
              <a:rPr lang="en-GB" dirty="0"/>
              <a:t>Assessment relevant </a:t>
            </a:r>
            <a:r>
              <a:rPr lang="en-GB" dirty="0" smtClean="0"/>
              <a:t>topic</a:t>
            </a:r>
          </a:p>
          <a:p>
            <a:pPr marL="0" indent="0">
              <a:buNone/>
            </a:pPr>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645024"/>
            <a:ext cx="2444750" cy="217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39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smtClean="0">
                <a:solidFill>
                  <a:srgbClr val="FF0000"/>
                </a:solidFill>
              </a:rPr>
              <a:t>Problem based learning </a:t>
            </a:r>
            <a:r>
              <a:rPr lang="en-GB" dirty="0" smtClean="0"/>
              <a:t>(late  </a:t>
            </a:r>
            <a:r>
              <a:rPr lang="en-GB" dirty="0" err="1" smtClean="0"/>
              <a:t>Sem</a:t>
            </a:r>
            <a:r>
              <a:rPr lang="en-GB" dirty="0" smtClean="0"/>
              <a:t> 2)</a:t>
            </a:r>
            <a:endParaRPr lang="en-GB" dirty="0"/>
          </a:p>
        </p:txBody>
      </p:sp>
      <p:sp>
        <p:nvSpPr>
          <p:cNvPr id="3" name="Content Placeholder 2"/>
          <p:cNvSpPr>
            <a:spLocks noGrp="1"/>
          </p:cNvSpPr>
          <p:nvPr>
            <p:ph idx="1"/>
          </p:nvPr>
        </p:nvSpPr>
        <p:spPr/>
        <p:txBody>
          <a:bodyPr/>
          <a:lstStyle/>
          <a:p>
            <a:pPr marL="0" indent="0">
              <a:buNone/>
            </a:pPr>
            <a:endParaRPr lang="en-GB" dirty="0"/>
          </a:p>
          <a:p>
            <a:r>
              <a:rPr lang="en-GB" dirty="0"/>
              <a:t>Third years with  junior  buddies </a:t>
            </a:r>
          </a:p>
          <a:p>
            <a:r>
              <a:rPr lang="en-GB" dirty="0"/>
              <a:t>Linking reflection to  problem solving </a:t>
            </a:r>
          </a:p>
          <a:p>
            <a:r>
              <a:rPr lang="en-GB" dirty="0"/>
              <a:t>Sharing pitfalls of own experiences of PBL groups</a:t>
            </a:r>
          </a:p>
          <a:p>
            <a:pPr marL="0" indent="0">
              <a:buNone/>
            </a:pPr>
            <a:endParaRPr lang="en-GB"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437112"/>
            <a:ext cx="3959274" cy="178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198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904656"/>
          </a:xfrm>
        </p:spPr>
        <p:txBody>
          <a:bodyPr>
            <a:normAutofit fontScale="62500" lnSpcReduction="20000"/>
          </a:bodyPr>
          <a:lstStyle/>
          <a:p>
            <a:pPr marL="0" indent="0">
              <a:buNone/>
            </a:pPr>
            <a:r>
              <a:rPr lang="en-GB" sz="5700" b="1" dirty="0" smtClean="0">
                <a:solidFill>
                  <a:srgbClr val="FF0000"/>
                </a:solidFill>
              </a:rPr>
              <a:t>Partnership </a:t>
            </a:r>
            <a:r>
              <a:rPr lang="en-GB" sz="5700" dirty="0" smtClean="0"/>
              <a:t>… </a:t>
            </a:r>
            <a:r>
              <a:rPr lang="en-GB" sz="3800" dirty="0" smtClean="0"/>
              <a:t> from focus group reviews – further developments planned  and  we changed:</a:t>
            </a:r>
          </a:p>
          <a:p>
            <a:pPr marL="0" indent="0">
              <a:buNone/>
            </a:pPr>
            <a:endParaRPr lang="en-GB" sz="3800" dirty="0" smtClean="0"/>
          </a:p>
          <a:p>
            <a:pPr marL="0" indent="0">
              <a:buNone/>
            </a:pPr>
            <a:r>
              <a:rPr lang="en-GB" sz="3800" dirty="0" smtClean="0"/>
              <a:t>Reviewed reflection  materials with  students – they suggested  </a:t>
            </a:r>
            <a:r>
              <a:rPr lang="en-GB" sz="3800" dirty="0"/>
              <a:t>minor edits </a:t>
            </a:r>
            <a:r>
              <a:rPr lang="en-GB" sz="3800" dirty="0" smtClean="0"/>
              <a:t> such as writing SMART </a:t>
            </a:r>
            <a:r>
              <a:rPr lang="en-GB" sz="3800" dirty="0"/>
              <a:t>goals as the last stage  of reflection which </a:t>
            </a:r>
            <a:r>
              <a:rPr lang="en-GB" sz="3800" dirty="0" smtClean="0"/>
              <a:t>students </a:t>
            </a:r>
            <a:r>
              <a:rPr lang="en-GB" sz="3800" dirty="0"/>
              <a:t>find challenging </a:t>
            </a:r>
          </a:p>
          <a:p>
            <a:pPr marL="0" indent="0">
              <a:buNone/>
            </a:pPr>
            <a:endParaRPr lang="en-GB" sz="3800" dirty="0" smtClean="0"/>
          </a:p>
          <a:p>
            <a:pPr marL="0" indent="0">
              <a:buNone/>
            </a:pPr>
            <a:r>
              <a:rPr lang="en-GB" sz="3800" dirty="0" smtClean="0"/>
              <a:t>From </a:t>
            </a:r>
            <a:r>
              <a:rPr lang="en-GB" sz="3800" dirty="0"/>
              <a:t>the focus groups – shared  with </a:t>
            </a:r>
            <a:r>
              <a:rPr lang="en-GB" sz="3800" dirty="0" smtClean="0"/>
              <a:t> the next set of senior of students </a:t>
            </a:r>
            <a:r>
              <a:rPr lang="en-GB" sz="3800" dirty="0"/>
              <a:t>as part of </a:t>
            </a:r>
            <a:r>
              <a:rPr lang="en-GB" sz="3800" dirty="0" smtClean="0"/>
              <a:t>their preparation: </a:t>
            </a:r>
            <a:endParaRPr lang="en-GB" sz="3800" dirty="0"/>
          </a:p>
          <a:p>
            <a:pPr>
              <a:buFont typeface="Wingdings" panose="05000000000000000000" pitchFamily="2" charset="2"/>
              <a:buChar char="Ø"/>
            </a:pPr>
            <a:r>
              <a:rPr lang="en-GB" sz="3800" dirty="0" smtClean="0"/>
              <a:t>Confidence  - Explained </a:t>
            </a:r>
            <a:r>
              <a:rPr lang="en-GB" sz="3800" dirty="0"/>
              <a:t>to first years why they could </a:t>
            </a:r>
            <a:r>
              <a:rPr lang="en-GB" sz="3800" dirty="0" smtClean="0"/>
              <a:t> trust seniors to teach them  </a:t>
            </a:r>
            <a:r>
              <a:rPr lang="en-GB" sz="3800" dirty="0"/>
              <a:t>!</a:t>
            </a:r>
          </a:p>
          <a:p>
            <a:pPr>
              <a:buFont typeface="Wingdings" panose="05000000000000000000" pitchFamily="2" charset="2"/>
              <a:buChar char="Ø"/>
            </a:pPr>
            <a:r>
              <a:rPr lang="en-GB" sz="3800" dirty="0" smtClean="0"/>
              <a:t>1:1 literature searching with assignment  focus  valued – but want earlier</a:t>
            </a:r>
            <a:endParaRPr lang="en-GB" sz="3800" dirty="0"/>
          </a:p>
          <a:p>
            <a:pPr>
              <a:buFont typeface="Wingdings" panose="05000000000000000000" pitchFamily="2" charset="2"/>
              <a:buChar char="Ø"/>
            </a:pPr>
            <a:r>
              <a:rPr lang="en-GB" sz="3800" dirty="0" smtClean="0"/>
              <a:t>Problem based learning – a challenge</a:t>
            </a:r>
          </a:p>
          <a:p>
            <a:pPr>
              <a:buFont typeface="Wingdings" panose="05000000000000000000" pitchFamily="2" charset="2"/>
              <a:buChar char="Ø"/>
            </a:pPr>
            <a:r>
              <a:rPr lang="en-GB" sz="3800" dirty="0" smtClean="0"/>
              <a:t> Informal curriculum is very important – </a:t>
            </a:r>
          </a:p>
          <a:p>
            <a:pPr>
              <a:buFont typeface="Wingdings" panose="05000000000000000000" pitchFamily="2" charset="2"/>
              <a:buChar char="Ø"/>
            </a:pPr>
            <a:r>
              <a:rPr lang="en-GB" sz="3800" dirty="0" smtClean="0"/>
              <a:t>Reorganising </a:t>
            </a:r>
            <a:r>
              <a:rPr lang="en-GB" sz="3800" dirty="0"/>
              <a:t>placements  to </a:t>
            </a:r>
            <a:r>
              <a:rPr lang="en-GB" sz="3800" dirty="0" smtClean="0"/>
              <a:t>support  </a:t>
            </a:r>
            <a:r>
              <a:rPr lang="en-GB" sz="3800" dirty="0"/>
              <a:t>time together in practice </a:t>
            </a:r>
          </a:p>
          <a:p>
            <a:endParaRPr lang="en-GB" dirty="0"/>
          </a:p>
        </p:txBody>
      </p:sp>
    </p:spTree>
    <p:extLst>
      <p:ext uri="{BB962C8B-B14F-4D97-AF65-F5344CB8AC3E}">
        <p14:creationId xmlns:p14="http://schemas.microsoft.com/office/powerpoint/2010/main" val="293119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298" y="620688"/>
            <a:ext cx="8424936" cy="6093976"/>
          </a:xfrm>
          <a:prstGeom prst="rect">
            <a:avLst/>
          </a:prstGeom>
          <a:noFill/>
        </p:spPr>
        <p:txBody>
          <a:bodyPr wrap="square" rtlCol="0">
            <a:spAutoFit/>
          </a:bodyPr>
          <a:lstStyle/>
          <a:p>
            <a:endParaRPr lang="en-GB" dirty="0"/>
          </a:p>
          <a:p>
            <a:pPr marL="457200" indent="-457200">
              <a:buFont typeface="Arial" panose="020B0604020202020204" pitchFamily="34" charset="0"/>
              <a:buChar char="•"/>
            </a:pPr>
            <a:r>
              <a:rPr lang="en-GB" sz="2800" dirty="0" smtClean="0"/>
              <a:t>Work in progress , but so far proving positive  - we have seen improvement in grades and writing skills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NSS   up to 100% </a:t>
            </a:r>
            <a:r>
              <a:rPr lang="en-GB" sz="2800" dirty="0"/>
              <a:t> </a:t>
            </a:r>
            <a:r>
              <a:rPr lang="en-GB" sz="2800" dirty="0" smtClean="0"/>
              <a:t> for last 2 years </a:t>
            </a:r>
          </a:p>
          <a:p>
            <a:pPr marL="457200" indent="-457200">
              <a:buFont typeface="Arial" panose="020B0604020202020204" pitchFamily="34" charset="0"/>
              <a:buChar char="•"/>
            </a:pPr>
            <a:r>
              <a:rPr lang="en-GB" sz="2800" dirty="0" smtClean="0"/>
              <a:t>Strong sense of  cohort cohesion and identity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Big piece of work to  do in partnership with students on  looking at validity of the assessment of Habit of mind  and then on developing individual activities to address gaps in Habit of Mind </a:t>
            </a:r>
          </a:p>
          <a:p>
            <a:endParaRPr lang="en-GB" sz="2800" dirty="0"/>
          </a:p>
          <a:p>
            <a:endParaRPr lang="en-GB" sz="2800" dirty="0" smtClean="0"/>
          </a:p>
          <a:p>
            <a:endParaRPr lang="en-GB" dirty="0" smtClean="0"/>
          </a:p>
          <a:p>
            <a:endParaRPr lang="en-GB" dirty="0"/>
          </a:p>
        </p:txBody>
      </p:sp>
    </p:spTree>
    <p:extLst>
      <p:ext uri="{BB962C8B-B14F-4D97-AF65-F5344CB8AC3E}">
        <p14:creationId xmlns:p14="http://schemas.microsoft.com/office/powerpoint/2010/main" val="264465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147248" cy="5616624"/>
          </a:xfrm>
        </p:spPr>
        <p:txBody>
          <a:bodyPr>
            <a:normAutofit fontScale="92500" lnSpcReduction="10000"/>
          </a:bodyPr>
          <a:lstStyle/>
          <a:p>
            <a:pPr marL="0" indent="0">
              <a:buNone/>
            </a:pPr>
            <a:r>
              <a:rPr lang="en-GB" dirty="0" smtClean="0"/>
              <a:t>Peer mentoring  aimed to </a:t>
            </a:r>
            <a:r>
              <a:rPr lang="en-GB" b="1" dirty="0" smtClean="0">
                <a:solidFill>
                  <a:schemeClr val="accent3">
                    <a:lumMod val="75000"/>
                  </a:schemeClr>
                </a:solidFill>
              </a:rPr>
              <a:t>GR</a:t>
            </a:r>
            <a:r>
              <a:rPr lang="en-GB" sz="2800" b="1" dirty="0" smtClean="0">
                <a:solidFill>
                  <a:schemeClr val="accent3">
                    <a:lumMod val="75000"/>
                  </a:schemeClr>
                </a:solidFill>
              </a:rPr>
              <a:t>O</a:t>
            </a:r>
            <a:r>
              <a:rPr lang="en-GB" b="1" dirty="0" smtClean="0">
                <a:solidFill>
                  <a:schemeClr val="accent3">
                    <a:lumMod val="75000"/>
                  </a:schemeClr>
                </a:solidFill>
              </a:rPr>
              <a:t>W </a:t>
            </a:r>
          </a:p>
          <a:p>
            <a:pPr marL="0" indent="0">
              <a:buNone/>
            </a:pPr>
            <a:endParaRPr lang="en-GB" dirty="0"/>
          </a:p>
          <a:p>
            <a:pPr marL="0" indent="0">
              <a:buNone/>
            </a:pPr>
            <a:r>
              <a:rPr lang="en-GB" dirty="0" smtClean="0"/>
              <a:t> and </a:t>
            </a:r>
          </a:p>
          <a:p>
            <a:endParaRPr lang="en-GB" dirty="0" smtClean="0"/>
          </a:p>
          <a:p>
            <a:pPr marL="0" indent="0">
              <a:buNone/>
            </a:pPr>
            <a:endParaRPr lang="en-GB" dirty="0" smtClean="0"/>
          </a:p>
          <a:p>
            <a:pPr marL="0" indent="0">
              <a:buNone/>
            </a:pPr>
            <a:r>
              <a:rPr lang="en-GB" b="1" dirty="0" smtClean="0">
                <a:solidFill>
                  <a:schemeClr val="tx2">
                    <a:lumMod val="60000"/>
                    <a:lumOff val="40000"/>
                  </a:schemeClr>
                </a:solidFill>
              </a:rPr>
              <a:t>Sca</a:t>
            </a:r>
            <a:r>
              <a:rPr lang="en-GB" sz="4000" b="1" dirty="0" smtClean="0">
                <a:solidFill>
                  <a:schemeClr val="tx2">
                    <a:lumMod val="60000"/>
                    <a:lumOff val="40000"/>
                  </a:schemeClr>
                </a:solidFill>
              </a:rPr>
              <a:t>ff</a:t>
            </a:r>
            <a:r>
              <a:rPr lang="en-GB" b="1" dirty="0" smtClean="0">
                <a:solidFill>
                  <a:schemeClr val="tx2">
                    <a:lumMod val="60000"/>
                    <a:lumOff val="40000"/>
                  </a:schemeClr>
                </a:solidFill>
              </a:rPr>
              <a:t>old </a:t>
            </a:r>
            <a:r>
              <a:rPr lang="en-GB" dirty="0" smtClean="0"/>
              <a:t> </a:t>
            </a:r>
          </a:p>
          <a:p>
            <a:pPr marL="0" indent="0">
              <a:buNone/>
            </a:pPr>
            <a:r>
              <a:rPr lang="en-GB" dirty="0" smtClean="0"/>
              <a:t>and</a:t>
            </a:r>
          </a:p>
          <a:p>
            <a:pPr marL="0" indent="0">
              <a:buNone/>
            </a:pPr>
            <a:endParaRPr lang="en-GB" dirty="0" smtClean="0"/>
          </a:p>
          <a:p>
            <a:pPr marL="0" indent="0">
              <a:buNone/>
            </a:pPr>
            <a:r>
              <a:rPr lang="en-GB" sz="2400" b="1" dirty="0" smtClean="0">
                <a:solidFill>
                  <a:srgbClr val="FF0000"/>
                </a:solidFill>
              </a:rPr>
              <a:t>S</a:t>
            </a:r>
            <a:r>
              <a:rPr lang="en-GB" b="1" dirty="0" smtClean="0">
                <a:solidFill>
                  <a:srgbClr val="FF0000"/>
                </a:solidFill>
              </a:rPr>
              <a:t>u</a:t>
            </a:r>
            <a:r>
              <a:rPr lang="en-GB" sz="3600" b="1" dirty="0" smtClean="0">
                <a:solidFill>
                  <a:srgbClr val="FF0000"/>
                </a:solidFill>
              </a:rPr>
              <a:t>pp</a:t>
            </a:r>
            <a:r>
              <a:rPr lang="en-GB" sz="4000" b="1" dirty="0" smtClean="0">
                <a:solidFill>
                  <a:srgbClr val="FF0000"/>
                </a:solidFill>
              </a:rPr>
              <a:t>ort</a:t>
            </a:r>
            <a:r>
              <a:rPr lang="en-GB" dirty="0" smtClean="0"/>
              <a:t> professional transition</a:t>
            </a:r>
          </a:p>
          <a:p>
            <a:pPr marL="0" indent="0">
              <a:buNone/>
            </a:pPr>
            <a:r>
              <a:rPr lang="en-GB" dirty="0"/>
              <a:t>a</a:t>
            </a:r>
            <a:r>
              <a:rPr lang="en-GB" dirty="0" smtClean="0"/>
              <a:t>nd  becoming…..</a:t>
            </a:r>
          </a:p>
          <a:p>
            <a:pPr marL="0" indent="0">
              <a:buNone/>
            </a:pPr>
            <a:endParaRPr lang="en-GB" dirty="0"/>
          </a:p>
        </p:txBody>
      </p:sp>
      <p:pic>
        <p:nvPicPr>
          <p:cNvPr id="512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573016"/>
            <a:ext cx="1700367" cy="250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908720"/>
            <a:ext cx="1798637"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785" y="2276872"/>
            <a:ext cx="1658937"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845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pPr algn="l"/>
            <a:r>
              <a:rPr lang="en-GB" b="1" dirty="0" smtClean="0">
                <a:solidFill>
                  <a:schemeClr val="tx2"/>
                </a:solidFill>
              </a:rPr>
              <a:t>Summary</a:t>
            </a:r>
            <a:endParaRPr lang="en-GB" b="1" dirty="0">
              <a:solidFill>
                <a:schemeClr val="tx2"/>
              </a:solidFill>
            </a:endParaRPr>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052736"/>
            <a:ext cx="822960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03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pPr algn="l"/>
            <a:r>
              <a:rPr lang="en-GB" dirty="0" smtClean="0"/>
              <a:t>Sources:</a:t>
            </a:r>
            <a:endParaRPr lang="en-GB" dirty="0"/>
          </a:p>
        </p:txBody>
      </p:sp>
      <p:sp>
        <p:nvSpPr>
          <p:cNvPr id="3" name="Content Placeholder 2"/>
          <p:cNvSpPr>
            <a:spLocks noGrp="1"/>
          </p:cNvSpPr>
          <p:nvPr>
            <p:ph idx="1"/>
          </p:nvPr>
        </p:nvSpPr>
        <p:spPr>
          <a:xfrm>
            <a:off x="457200" y="1196752"/>
            <a:ext cx="8229600" cy="4929411"/>
          </a:xfrm>
        </p:spPr>
        <p:txBody>
          <a:bodyPr>
            <a:normAutofit fontScale="25000" lnSpcReduction="20000"/>
          </a:bodyPr>
          <a:lstStyle/>
          <a:p>
            <a:pPr marL="0" indent="0">
              <a:buNone/>
            </a:pPr>
            <a:r>
              <a:rPr lang="en-GB" dirty="0"/>
              <a:t> </a:t>
            </a:r>
          </a:p>
          <a:p>
            <a:pPr marL="0" indent="0">
              <a:buNone/>
            </a:pPr>
            <a:r>
              <a:rPr lang="en-GB" sz="7200" dirty="0"/>
              <a:t>Benner, P. (1984). </a:t>
            </a:r>
            <a:r>
              <a:rPr lang="en-GB" sz="7200" i="1" dirty="0"/>
              <a:t>From Novice to Expert, Excellence and Power in Clinical Nursing Practice</a:t>
            </a:r>
            <a:r>
              <a:rPr lang="en-GB" sz="7200" dirty="0"/>
              <a:t>. Menlo Park, CA: Addison-Wesley Publishing Company.</a:t>
            </a:r>
          </a:p>
          <a:p>
            <a:pPr marL="0" indent="0">
              <a:buNone/>
            </a:pPr>
            <a:r>
              <a:rPr lang="en-GB" sz="7200" dirty="0"/>
              <a:t> </a:t>
            </a:r>
          </a:p>
          <a:p>
            <a:pPr marL="0" indent="0">
              <a:buNone/>
            </a:pPr>
            <a:r>
              <a:rPr lang="en-GB" sz="7200" dirty="0" err="1"/>
              <a:t>Chemers</a:t>
            </a:r>
            <a:r>
              <a:rPr lang="en-GB" sz="7200" dirty="0"/>
              <a:t>, M.   Hu, L. and </a:t>
            </a:r>
            <a:r>
              <a:rPr lang="en-GB" sz="7200" dirty="0" err="1"/>
              <a:t>Garcia,B</a:t>
            </a:r>
            <a:r>
              <a:rPr lang="en-GB" sz="7200" dirty="0"/>
              <a:t>.  (2001)  Academic Self-Efficacy and First-Year College Student Performance and Adjustment </a:t>
            </a:r>
            <a:r>
              <a:rPr lang="en-GB" sz="7200" i="1" dirty="0"/>
              <a:t>Journal of Educational Psychology</a:t>
            </a:r>
            <a:endParaRPr lang="en-GB" sz="7200" dirty="0"/>
          </a:p>
          <a:p>
            <a:pPr marL="0" indent="0">
              <a:buNone/>
            </a:pPr>
            <a:r>
              <a:rPr lang="en-GB" sz="7200" dirty="0"/>
              <a:t> 93,1, 55-64</a:t>
            </a:r>
          </a:p>
          <a:p>
            <a:pPr marL="0" indent="0">
              <a:buNone/>
            </a:pPr>
            <a:r>
              <a:rPr lang="en-GB" sz="7200" dirty="0"/>
              <a:t> </a:t>
            </a:r>
          </a:p>
          <a:p>
            <a:pPr marL="0" indent="0">
              <a:buNone/>
            </a:pPr>
            <a:r>
              <a:rPr lang="en-GB" sz="7200" dirty="0"/>
              <a:t>Costa, A.L. (2000) Describing Habits of Mind (Chapter 2) in A.L. Costa and B. </a:t>
            </a:r>
            <a:r>
              <a:rPr lang="en-GB" sz="7200" dirty="0" err="1"/>
              <a:t>Kallick</a:t>
            </a:r>
            <a:r>
              <a:rPr lang="en-GB" sz="7200" dirty="0"/>
              <a:t> (eds.) </a:t>
            </a:r>
            <a:r>
              <a:rPr lang="en-GB" sz="7200" i="1" dirty="0"/>
              <a:t>Discovering and  Exploring Habits of Mind. A Developmental Series, Book 1</a:t>
            </a:r>
            <a:r>
              <a:rPr lang="en-GB" sz="7200" dirty="0"/>
              <a:t>, Association for Supervision and Curriculum Development, 1703 North Beauregard Street, Alexandria, VA. Available at: http://www.ascd.org/publications/books/108008/chapters/Describing-the-Habits-of-Mind.asp, accessed August 2016.</a:t>
            </a:r>
          </a:p>
          <a:p>
            <a:pPr marL="0" indent="0">
              <a:buNone/>
            </a:pPr>
            <a:r>
              <a:rPr lang="en-GB" sz="7200" dirty="0"/>
              <a:t> </a:t>
            </a:r>
          </a:p>
          <a:p>
            <a:pPr marL="0" indent="0">
              <a:buNone/>
            </a:pPr>
            <a:r>
              <a:rPr lang="en-GB" sz="7200" dirty="0"/>
              <a:t>Costa, A.L. and </a:t>
            </a:r>
            <a:r>
              <a:rPr lang="en-GB" sz="7200" dirty="0" err="1"/>
              <a:t>Kallick</a:t>
            </a:r>
            <a:r>
              <a:rPr lang="en-GB" sz="7200" dirty="0"/>
              <a:t>, B. (eds.) (2000) </a:t>
            </a:r>
            <a:r>
              <a:rPr lang="en-GB" sz="7200" i="1" dirty="0"/>
              <a:t>Discovering and  Exploring Habits of Mind. A Developmental Series, Book 1</a:t>
            </a:r>
            <a:r>
              <a:rPr lang="en-GB" sz="7200" dirty="0"/>
              <a:t>, Association for Supervision and Curriculum Development, 1703 North Beauregard Street, Alexandria, VA. Available at: http://www.ascd.org/publications/books/108008/chapters/Describing-the-Habits-of-Mind.asp, accessed August 2016.</a:t>
            </a:r>
          </a:p>
          <a:p>
            <a:pPr marL="0" indent="0">
              <a:buNone/>
            </a:pPr>
            <a:r>
              <a:rPr lang="en-GB" sz="7200" dirty="0"/>
              <a:t> </a:t>
            </a:r>
          </a:p>
          <a:p>
            <a:endParaRPr lang="en-GB" dirty="0"/>
          </a:p>
        </p:txBody>
      </p:sp>
    </p:spTree>
    <p:extLst>
      <p:ext uri="{BB962C8B-B14F-4D97-AF65-F5344CB8AC3E}">
        <p14:creationId xmlns:p14="http://schemas.microsoft.com/office/powerpoint/2010/main" val="35420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47500" lnSpcReduction="20000"/>
          </a:bodyPr>
          <a:lstStyle/>
          <a:p>
            <a:pPr marL="0" indent="0">
              <a:buNone/>
            </a:pPr>
            <a:r>
              <a:rPr lang="en-GB" dirty="0"/>
              <a:t>Costa, A.L. and </a:t>
            </a:r>
            <a:r>
              <a:rPr lang="en-GB" dirty="0" err="1"/>
              <a:t>Kallick</a:t>
            </a:r>
            <a:r>
              <a:rPr lang="en-GB" dirty="0"/>
              <a:t>, B. (eds.) (2008) </a:t>
            </a:r>
            <a:r>
              <a:rPr lang="en-GB" i="1" dirty="0"/>
              <a:t>Learning and Leading with Habits of Mind: 16 Essential Characteristics for Success</a:t>
            </a:r>
            <a:r>
              <a:rPr lang="en-GB" dirty="0"/>
              <a:t>, Association for Supervision and Curriculum Development (ASCD).</a:t>
            </a:r>
          </a:p>
          <a:p>
            <a:pPr marL="0" indent="0">
              <a:buNone/>
            </a:pPr>
            <a:r>
              <a:rPr lang="en-GB" dirty="0"/>
              <a:t> </a:t>
            </a:r>
          </a:p>
          <a:p>
            <a:pPr marL="0" indent="0">
              <a:buNone/>
            </a:pPr>
            <a:r>
              <a:rPr lang="en-GB" dirty="0"/>
              <a:t>Dewey, J. (1922) </a:t>
            </a:r>
            <a:r>
              <a:rPr lang="en-GB" i="1" dirty="0"/>
              <a:t>Human Nature and Conduct</a:t>
            </a:r>
            <a:r>
              <a:rPr lang="en-GB" dirty="0"/>
              <a:t>  New York , Henry Holt  and Company. available at :</a:t>
            </a:r>
            <a:r>
              <a:rPr lang="en-GB" dirty="0">
                <a:hlinkClick r:id="rId2"/>
              </a:rPr>
              <a:t> </a:t>
            </a:r>
            <a:r>
              <a:rPr lang="en-GB" u="sng" dirty="0">
                <a:hlinkClick r:id="rId2"/>
              </a:rPr>
              <a:t>https://archive.org/stream/humannatureandco011182mbp/humannatureandco011182mbp_djvu.tJtx</a:t>
            </a:r>
            <a:r>
              <a:rPr lang="en-GB" dirty="0"/>
              <a:t>  July 2016 </a:t>
            </a:r>
          </a:p>
          <a:p>
            <a:pPr marL="0" indent="0">
              <a:buNone/>
            </a:pPr>
            <a:r>
              <a:rPr lang="en-GB" dirty="0"/>
              <a:t> </a:t>
            </a:r>
          </a:p>
          <a:p>
            <a:pPr marL="0" indent="0">
              <a:buNone/>
            </a:pPr>
            <a:r>
              <a:rPr lang="en-GB" dirty="0"/>
              <a:t>Gale, T., and S. Parker. (2011) </a:t>
            </a:r>
            <a:r>
              <a:rPr lang="en-GB" i="1" dirty="0"/>
              <a:t>Student transition into higher education</a:t>
            </a:r>
            <a:r>
              <a:rPr lang="en-GB" dirty="0"/>
              <a:t>. ALTC Good Practice</a:t>
            </a:r>
          </a:p>
          <a:p>
            <a:pPr marL="0" indent="0">
              <a:buNone/>
            </a:pPr>
            <a:r>
              <a:rPr lang="en-GB" dirty="0"/>
              <a:t>Report. Surry Hills, NSW: Australian Learning and Teaching Council. Available </a:t>
            </a:r>
            <a:r>
              <a:rPr lang="en-GB" dirty="0" err="1"/>
              <a:t>at:</a:t>
            </a:r>
            <a:r>
              <a:rPr lang="en-GB" u="sng" dirty="0" err="1">
                <a:hlinkClick r:id="rId3"/>
              </a:rPr>
              <a:t>http</a:t>
            </a:r>
            <a:r>
              <a:rPr lang="en-GB" u="sng" dirty="0">
                <a:hlinkClick r:id="rId3"/>
              </a:rPr>
              <a:t>://fyhe.com.au/</a:t>
            </a:r>
            <a:r>
              <a:rPr lang="en-GB" u="sng" dirty="0" err="1">
                <a:hlinkClick r:id="rId3"/>
              </a:rPr>
              <a:t>wp</a:t>
            </a:r>
            <a:r>
              <a:rPr lang="en-GB" u="sng" dirty="0">
                <a:hlinkClick r:id="rId3"/>
              </a:rPr>
              <a:t>-content/uploads/2012/10/Student-transition-into-higher-education.-ALTC-Good-practice-report.-Gale-T-Parker-S-Deakin-1.pdf</a:t>
            </a:r>
            <a:r>
              <a:rPr lang="en-GB" dirty="0"/>
              <a:t> accessed July 2016 </a:t>
            </a:r>
          </a:p>
          <a:p>
            <a:pPr marL="0" indent="0">
              <a:buNone/>
            </a:pPr>
            <a:r>
              <a:rPr lang="en-GB" dirty="0"/>
              <a:t> </a:t>
            </a:r>
          </a:p>
          <a:p>
            <a:pPr marL="0" indent="0">
              <a:buNone/>
            </a:pPr>
            <a:r>
              <a:rPr lang="en-GB" dirty="0"/>
              <a:t>Scott, D. Evans ,C.  Watson, D. </a:t>
            </a:r>
            <a:r>
              <a:rPr lang="en-GB" dirty="0" err="1"/>
              <a:t>Hughes,G</a:t>
            </a:r>
            <a:r>
              <a:rPr lang="en-GB" dirty="0"/>
              <a:t>. Burke, PJ, </a:t>
            </a:r>
            <a:r>
              <a:rPr lang="en-GB" dirty="0" err="1"/>
              <a:t>Walter,C</a:t>
            </a:r>
            <a:r>
              <a:rPr lang="en-GB" dirty="0"/>
              <a:t>. </a:t>
            </a:r>
            <a:r>
              <a:rPr lang="en-GB" dirty="0" err="1"/>
              <a:t>Stiasny</a:t>
            </a:r>
            <a:r>
              <a:rPr lang="en-GB" dirty="0"/>
              <a:t>, M.  Bentham, M. and </a:t>
            </a:r>
            <a:r>
              <a:rPr lang="en-GB" dirty="0" err="1"/>
              <a:t>Huttly,S</a:t>
            </a:r>
            <a:r>
              <a:rPr lang="en-GB" dirty="0"/>
              <a:t>.  (2011) </a:t>
            </a:r>
            <a:r>
              <a:rPr lang="en-GB" i="1" dirty="0"/>
              <a:t>Facilitating Transitions to Masters- Level Learning - Improving Formative Assessment and Feedback</a:t>
            </a:r>
            <a:r>
              <a:rPr lang="en-GB" dirty="0"/>
              <a:t> Processes NTFS Projects  Final Report HEA  </a:t>
            </a:r>
          </a:p>
          <a:p>
            <a:pPr marL="0" indent="0">
              <a:buNone/>
            </a:pPr>
            <a:r>
              <a:rPr lang="en-GB" dirty="0"/>
              <a:t> </a:t>
            </a:r>
          </a:p>
          <a:p>
            <a:pPr marL="0" indent="0">
              <a:buNone/>
            </a:pPr>
            <a:r>
              <a:rPr lang="en-GB" dirty="0"/>
              <a:t>Thomas, C.  and </a:t>
            </a:r>
            <a:r>
              <a:rPr lang="en-GB" dirty="0" err="1"/>
              <a:t>Gadbois,S</a:t>
            </a:r>
            <a:r>
              <a:rPr lang="en-GB" dirty="0"/>
              <a:t>.  (2007) Academic self-handicapping: The role of self-concept clarity and students’ learning strategies </a:t>
            </a:r>
            <a:r>
              <a:rPr lang="en-GB" i="1" dirty="0"/>
              <a:t>British Journal of Educational Psychology</a:t>
            </a:r>
            <a:r>
              <a:rPr lang="en-GB" dirty="0"/>
              <a:t>, 77, 101–119.</a:t>
            </a:r>
          </a:p>
          <a:p>
            <a:endParaRPr lang="en-GB" dirty="0"/>
          </a:p>
        </p:txBody>
      </p:sp>
    </p:spTree>
    <p:extLst>
      <p:ext uri="{BB962C8B-B14F-4D97-AF65-F5344CB8AC3E}">
        <p14:creationId xmlns:p14="http://schemas.microsoft.com/office/powerpoint/2010/main" val="146698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b="1" dirty="0" smtClean="0">
                <a:latin typeface="Calibri" pitchFamily="34" charset="0"/>
              </a:rPr>
              <a:t>Project question ….</a:t>
            </a:r>
            <a:endParaRPr lang="en-GB" dirty="0"/>
          </a:p>
        </p:txBody>
      </p:sp>
      <p:sp>
        <p:nvSpPr>
          <p:cNvPr id="3" name="Content Placeholder 2"/>
          <p:cNvSpPr>
            <a:spLocks noGrp="1"/>
          </p:cNvSpPr>
          <p:nvPr>
            <p:ph idx="1"/>
          </p:nvPr>
        </p:nvSpPr>
        <p:spPr>
          <a:xfrm>
            <a:off x="457200" y="1268760"/>
            <a:ext cx="8229600" cy="5256584"/>
          </a:xfrm>
        </p:spPr>
        <p:txBody>
          <a:bodyPr>
            <a:normAutofit fontScale="70000" lnSpcReduction="20000"/>
          </a:bodyPr>
          <a:lstStyle/>
          <a:p>
            <a:pPr>
              <a:spcBef>
                <a:spcPct val="0"/>
              </a:spcBef>
              <a:buFontTx/>
              <a:buNone/>
              <a:defRPr/>
            </a:pPr>
            <a:r>
              <a:rPr lang="en-GB" altLang="en-US" sz="3600" dirty="0" smtClean="0">
                <a:latin typeface="Calibri" pitchFamily="34" charset="0"/>
              </a:rPr>
              <a:t>Can </a:t>
            </a:r>
            <a:r>
              <a:rPr lang="en-GB" altLang="en-US" sz="4000" b="1" dirty="0" smtClean="0">
                <a:solidFill>
                  <a:srgbClr val="FF0000"/>
                </a:solidFill>
                <a:latin typeface="Calibri" pitchFamily="34" charset="0"/>
              </a:rPr>
              <a:t>academic </a:t>
            </a:r>
            <a:r>
              <a:rPr lang="en-GB" altLang="en-US" sz="4000" b="1" dirty="0">
                <a:solidFill>
                  <a:srgbClr val="FF0000"/>
                </a:solidFill>
                <a:latin typeface="Calibri" pitchFamily="34" charset="0"/>
              </a:rPr>
              <a:t>and professional  transition</a:t>
            </a:r>
            <a:r>
              <a:rPr lang="en-GB" altLang="en-US" dirty="0">
                <a:latin typeface="Calibri" pitchFamily="34" charset="0"/>
              </a:rPr>
              <a:t> </a:t>
            </a:r>
            <a:r>
              <a:rPr lang="en-GB" altLang="en-US" dirty="0" smtClean="0">
                <a:latin typeface="Calibri" pitchFamily="34" charset="0"/>
              </a:rPr>
              <a:t>in pre-registration </a:t>
            </a:r>
            <a:r>
              <a:rPr lang="en-GB" altLang="en-US" dirty="0">
                <a:latin typeface="Calibri" pitchFamily="34" charset="0"/>
              </a:rPr>
              <a:t>children's nursing students </a:t>
            </a:r>
            <a:r>
              <a:rPr lang="en-GB" altLang="en-US" dirty="0" smtClean="0">
                <a:latin typeface="Calibri" pitchFamily="34" charset="0"/>
              </a:rPr>
              <a:t>be </a:t>
            </a:r>
            <a:r>
              <a:rPr lang="en-GB" altLang="en-US" dirty="0">
                <a:latin typeface="Calibri" pitchFamily="34" charset="0"/>
              </a:rPr>
              <a:t>supported  through </a:t>
            </a:r>
            <a:r>
              <a:rPr lang="en-GB" altLang="en-US" dirty="0" smtClean="0">
                <a:latin typeface="Calibri" pitchFamily="34" charset="0"/>
              </a:rPr>
              <a:t>focused </a:t>
            </a:r>
            <a:r>
              <a:rPr lang="en-GB" altLang="en-US" sz="4000" b="1" dirty="0" smtClean="0">
                <a:solidFill>
                  <a:schemeClr val="accent1">
                    <a:lumMod val="75000"/>
                  </a:schemeClr>
                </a:solidFill>
                <a:latin typeface="Calibri" pitchFamily="34" charset="0"/>
              </a:rPr>
              <a:t>peer</a:t>
            </a:r>
            <a:r>
              <a:rPr lang="en-GB" altLang="en-US" sz="4400" dirty="0" smtClean="0">
                <a:solidFill>
                  <a:schemeClr val="accent1">
                    <a:lumMod val="75000"/>
                  </a:schemeClr>
                </a:solidFill>
                <a:latin typeface="Calibri" pitchFamily="34" charset="0"/>
              </a:rPr>
              <a:t> </a:t>
            </a:r>
            <a:r>
              <a:rPr lang="en-GB" altLang="en-US" dirty="0" smtClean="0">
                <a:latin typeface="Calibri" pitchFamily="34" charset="0"/>
              </a:rPr>
              <a:t> </a:t>
            </a:r>
            <a:r>
              <a:rPr lang="en-GB" altLang="en-US" dirty="0">
                <a:latin typeface="Calibri" pitchFamily="34" charset="0"/>
              </a:rPr>
              <a:t>learning </a:t>
            </a:r>
            <a:r>
              <a:rPr lang="en-GB" altLang="en-US" dirty="0" smtClean="0">
                <a:latin typeface="Calibri" pitchFamily="34" charset="0"/>
              </a:rPr>
              <a:t>activities?</a:t>
            </a:r>
          </a:p>
          <a:p>
            <a:pPr>
              <a:spcBef>
                <a:spcPct val="0"/>
              </a:spcBef>
              <a:buFontTx/>
              <a:buNone/>
              <a:defRPr/>
            </a:pPr>
            <a:endParaRPr lang="en-GB" altLang="en-US" b="1" dirty="0">
              <a:latin typeface="Calibri" pitchFamily="34" charset="0"/>
            </a:endParaRPr>
          </a:p>
          <a:p>
            <a:pPr>
              <a:spcBef>
                <a:spcPct val="0"/>
              </a:spcBef>
              <a:buFontTx/>
              <a:buNone/>
              <a:defRPr/>
            </a:pPr>
            <a:r>
              <a:rPr lang="en-GB" altLang="en-US" b="1" dirty="0" smtClean="0">
                <a:latin typeface="Calibri" pitchFamily="34" charset="0"/>
              </a:rPr>
              <a:t>Explore by:</a:t>
            </a:r>
          </a:p>
          <a:p>
            <a:pPr>
              <a:spcBef>
                <a:spcPct val="0"/>
              </a:spcBef>
              <a:buFontTx/>
              <a:buNone/>
              <a:defRPr/>
            </a:pPr>
            <a:r>
              <a:rPr lang="en-GB" altLang="en-US" dirty="0" smtClean="0">
                <a:latin typeface="Calibri" pitchFamily="34" charset="0"/>
              </a:rPr>
              <a:t>•Evaluating the impact of  peer led academic interventions designed to support  disciplinary focused academic self-efficacy and professional </a:t>
            </a:r>
            <a:r>
              <a:rPr lang="en-GB" altLang="en-US" sz="4000" dirty="0" smtClean="0">
                <a:solidFill>
                  <a:schemeClr val="accent4">
                    <a:lumMod val="75000"/>
                  </a:schemeClr>
                </a:solidFill>
                <a:latin typeface="Calibri" pitchFamily="34" charset="0"/>
              </a:rPr>
              <a:t>"</a:t>
            </a:r>
            <a:r>
              <a:rPr lang="en-GB" altLang="en-US" sz="4000" b="1" dirty="0" smtClean="0">
                <a:solidFill>
                  <a:schemeClr val="accent4">
                    <a:lumMod val="75000"/>
                  </a:schemeClr>
                </a:solidFill>
                <a:latin typeface="Calibri" pitchFamily="34" charset="0"/>
              </a:rPr>
              <a:t>becoming</a:t>
            </a:r>
            <a:r>
              <a:rPr lang="en-GB" altLang="en-US" sz="4000" dirty="0" smtClean="0">
                <a:solidFill>
                  <a:schemeClr val="accent4">
                    <a:lumMod val="75000"/>
                  </a:schemeClr>
                </a:solidFill>
                <a:latin typeface="Calibri" pitchFamily="34" charset="0"/>
              </a:rPr>
              <a:t>“</a:t>
            </a:r>
          </a:p>
          <a:p>
            <a:pPr>
              <a:spcBef>
                <a:spcPct val="0"/>
              </a:spcBef>
              <a:buFontTx/>
              <a:buNone/>
              <a:defRPr/>
            </a:pPr>
            <a:endParaRPr lang="en-GB" altLang="en-US" sz="4000" dirty="0" smtClean="0">
              <a:solidFill>
                <a:schemeClr val="accent4">
                  <a:lumMod val="75000"/>
                </a:schemeClr>
              </a:solidFill>
              <a:latin typeface="Calibri" pitchFamily="34" charset="0"/>
            </a:endParaRPr>
          </a:p>
          <a:p>
            <a:pPr>
              <a:spcBef>
                <a:spcPct val="0"/>
              </a:spcBef>
              <a:buFontTx/>
              <a:buNone/>
              <a:defRPr/>
            </a:pPr>
            <a:r>
              <a:rPr lang="en-GB" altLang="en-US" dirty="0" smtClean="0">
                <a:latin typeface="Calibri" pitchFamily="34" charset="0"/>
              </a:rPr>
              <a:t>•Review  </a:t>
            </a:r>
            <a:r>
              <a:rPr lang="en-GB" altLang="en-US" dirty="0">
                <a:latin typeface="Calibri" pitchFamily="34" charset="0"/>
              </a:rPr>
              <a:t>whether the role of </a:t>
            </a:r>
            <a:r>
              <a:rPr lang="en-GB" altLang="en-US" sz="4000" b="1" dirty="0">
                <a:solidFill>
                  <a:schemeClr val="accent1">
                    <a:lumMod val="75000"/>
                  </a:schemeClr>
                </a:solidFill>
                <a:latin typeface="Calibri" pitchFamily="34" charset="0"/>
              </a:rPr>
              <a:t>peer mentor </a:t>
            </a:r>
            <a:r>
              <a:rPr lang="en-GB" altLang="en-US" dirty="0">
                <a:latin typeface="Calibri" pitchFamily="34" charset="0"/>
              </a:rPr>
              <a:t>supports the development of  </a:t>
            </a:r>
            <a:r>
              <a:rPr lang="en-GB" altLang="en-US" sz="4000" b="1" dirty="0">
                <a:solidFill>
                  <a:schemeClr val="accent1">
                    <a:lumMod val="75000"/>
                  </a:schemeClr>
                </a:solidFill>
                <a:latin typeface="Calibri" pitchFamily="34" charset="0"/>
              </a:rPr>
              <a:t>professional and academic self-efficacy </a:t>
            </a:r>
          </a:p>
          <a:p>
            <a:pPr>
              <a:spcBef>
                <a:spcPct val="0"/>
              </a:spcBef>
              <a:buFontTx/>
              <a:buNone/>
              <a:defRPr/>
            </a:pPr>
            <a:endParaRPr lang="en-GB" altLang="en-US" dirty="0">
              <a:latin typeface="Calibri" pitchFamily="34" charset="0"/>
            </a:endParaRPr>
          </a:p>
          <a:p>
            <a:pPr>
              <a:spcBef>
                <a:spcPct val="0"/>
              </a:spcBef>
              <a:buFontTx/>
              <a:buNone/>
              <a:defRPr/>
            </a:pPr>
            <a:r>
              <a:rPr lang="en-GB" altLang="en-US" b="1" dirty="0" smtClean="0">
                <a:latin typeface="Calibri" pitchFamily="34" charset="0"/>
              </a:rPr>
              <a:t>Aim to:</a:t>
            </a:r>
          </a:p>
          <a:p>
            <a:pPr>
              <a:spcBef>
                <a:spcPct val="0"/>
              </a:spcBef>
              <a:buFontTx/>
              <a:buNone/>
              <a:defRPr/>
            </a:pPr>
            <a:r>
              <a:rPr lang="en-GB" altLang="en-US" dirty="0" smtClean="0">
                <a:latin typeface="Calibri" pitchFamily="34" charset="0"/>
              </a:rPr>
              <a:t>Contribute </a:t>
            </a:r>
            <a:r>
              <a:rPr lang="en-GB" altLang="en-US" dirty="0">
                <a:latin typeface="Calibri" pitchFamily="34" charset="0"/>
              </a:rPr>
              <a:t>to the body of knowledge on the meaning of "becoming" as a part of </a:t>
            </a:r>
            <a:r>
              <a:rPr lang="en-GB" altLang="en-US" sz="4000" b="1" dirty="0">
                <a:solidFill>
                  <a:srgbClr val="FF0000"/>
                </a:solidFill>
                <a:latin typeface="Calibri" pitchFamily="34" charset="0"/>
              </a:rPr>
              <a:t>transition </a:t>
            </a:r>
          </a:p>
          <a:p>
            <a:endParaRPr lang="en-GB" dirty="0"/>
          </a:p>
        </p:txBody>
      </p:sp>
    </p:spTree>
    <p:extLst>
      <p:ext uri="{BB962C8B-B14F-4D97-AF65-F5344CB8AC3E}">
        <p14:creationId xmlns:p14="http://schemas.microsoft.com/office/powerpoint/2010/main" val="172554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434" y="806365"/>
            <a:ext cx="1906772" cy="200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260648"/>
            <a:ext cx="1224136" cy="178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806365"/>
            <a:ext cx="1728192" cy="182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5140" y="3068960"/>
            <a:ext cx="1737259" cy="209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7904" y="4998510"/>
            <a:ext cx="1728192" cy="157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3414556" y="2113623"/>
            <a:ext cx="2034603" cy="2342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0199" y="3284984"/>
            <a:ext cx="1835577" cy="318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62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anim calcmode="lin" valueType="num">
                                      <p:cBhvr>
                                        <p:cTn id="8" dur="2000" fill="hold"/>
                                        <p:tgtEl>
                                          <p:spTgt spid="1027"/>
                                        </p:tgtEl>
                                        <p:attrNameLst>
                                          <p:attrName>ppt_w</p:attrName>
                                        </p:attrNameLst>
                                      </p:cBhvr>
                                      <p:tavLst>
                                        <p:tav tm="0" fmla="#ppt_w*sin(2.5*pi*$)">
                                          <p:val>
                                            <p:fltVal val="0"/>
                                          </p:val>
                                        </p:tav>
                                        <p:tav tm="100000">
                                          <p:val>
                                            <p:fltVal val="1"/>
                                          </p:val>
                                        </p:tav>
                                      </p:tavLst>
                                    </p:anim>
                                    <p:anim calcmode="lin" valueType="num">
                                      <p:cBhvr>
                                        <p:cTn id="9"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circle(in)">
                                      <p:cBhvr>
                                        <p:cTn id="14" dur="20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p:cTn id="19" dur="1000" fill="hold"/>
                                        <p:tgtEl>
                                          <p:spTgt spid="1029"/>
                                        </p:tgtEl>
                                        <p:attrNameLst>
                                          <p:attrName>ppt_w</p:attrName>
                                        </p:attrNameLst>
                                      </p:cBhvr>
                                      <p:tavLst>
                                        <p:tav tm="0">
                                          <p:val>
                                            <p:fltVal val="0"/>
                                          </p:val>
                                        </p:tav>
                                        <p:tav tm="100000">
                                          <p:val>
                                            <p:strVal val="#ppt_w"/>
                                          </p:val>
                                        </p:tav>
                                      </p:tavLst>
                                    </p:anim>
                                    <p:anim calcmode="lin" valueType="num">
                                      <p:cBhvr>
                                        <p:cTn id="20" dur="1000" fill="hold"/>
                                        <p:tgtEl>
                                          <p:spTgt spid="1029"/>
                                        </p:tgtEl>
                                        <p:attrNameLst>
                                          <p:attrName>ppt_h</p:attrName>
                                        </p:attrNameLst>
                                      </p:cBhvr>
                                      <p:tavLst>
                                        <p:tav tm="0">
                                          <p:val>
                                            <p:fltVal val="0"/>
                                          </p:val>
                                        </p:tav>
                                        <p:tav tm="100000">
                                          <p:val>
                                            <p:strVal val="#ppt_h"/>
                                          </p:val>
                                        </p:tav>
                                      </p:tavLst>
                                    </p:anim>
                                    <p:anim calcmode="lin" valueType="num">
                                      <p:cBhvr>
                                        <p:cTn id="21" dur="1000" fill="hold"/>
                                        <p:tgtEl>
                                          <p:spTgt spid="1029"/>
                                        </p:tgtEl>
                                        <p:attrNameLst>
                                          <p:attrName>style.rotation</p:attrName>
                                        </p:attrNameLst>
                                      </p:cBhvr>
                                      <p:tavLst>
                                        <p:tav tm="0">
                                          <p:val>
                                            <p:fltVal val="90"/>
                                          </p:val>
                                        </p:tav>
                                        <p:tav tm="100000">
                                          <p:val>
                                            <p:fltVal val="0"/>
                                          </p:val>
                                        </p:tav>
                                      </p:tavLst>
                                    </p:anim>
                                    <p:animEffect transition="in" filter="fade">
                                      <p:cBhvr>
                                        <p:cTn id="22" dur="10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1000"/>
                                        <p:tgtEl>
                                          <p:spTgt spid="1030"/>
                                        </p:tgtEl>
                                      </p:cBhvr>
                                    </p:animEffect>
                                    <p:anim calcmode="lin" valueType="num">
                                      <p:cBhvr>
                                        <p:cTn id="28" dur="1000" fill="hold"/>
                                        <p:tgtEl>
                                          <p:spTgt spid="1030"/>
                                        </p:tgtEl>
                                        <p:attrNameLst>
                                          <p:attrName>ppt_x</p:attrName>
                                        </p:attrNameLst>
                                      </p:cBhvr>
                                      <p:tavLst>
                                        <p:tav tm="0">
                                          <p:val>
                                            <p:strVal val="#ppt_x"/>
                                          </p:val>
                                        </p:tav>
                                        <p:tav tm="100000">
                                          <p:val>
                                            <p:strVal val="#ppt_x"/>
                                          </p:val>
                                        </p:tav>
                                      </p:tavLst>
                                    </p:anim>
                                    <p:anim calcmode="lin" valueType="num">
                                      <p:cBhvr>
                                        <p:cTn id="2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31"/>
                                        </p:tgtEl>
                                        <p:attrNameLst>
                                          <p:attrName>style.visibility</p:attrName>
                                        </p:attrNameLst>
                                      </p:cBhvr>
                                      <p:to>
                                        <p:strVal val="visible"/>
                                      </p:to>
                                    </p:set>
                                    <p:anim calcmode="lin" valueType="num">
                                      <p:cBhvr additive="base">
                                        <p:cTn id="34" dur="500" fill="hold"/>
                                        <p:tgtEl>
                                          <p:spTgt spid="1031"/>
                                        </p:tgtEl>
                                        <p:attrNameLst>
                                          <p:attrName>ppt_x</p:attrName>
                                        </p:attrNameLst>
                                      </p:cBhvr>
                                      <p:tavLst>
                                        <p:tav tm="0">
                                          <p:val>
                                            <p:strVal val="#ppt_x"/>
                                          </p:val>
                                        </p:tav>
                                        <p:tav tm="100000">
                                          <p:val>
                                            <p:strVal val="#ppt_x"/>
                                          </p:val>
                                        </p:tav>
                                      </p:tavLst>
                                    </p:anim>
                                    <p:anim calcmode="lin" valueType="num">
                                      <p:cBhvr additive="base">
                                        <p:cTn id="35"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33"/>
                                        </p:tgtEl>
                                        <p:attrNameLst>
                                          <p:attrName>style.visibility</p:attrName>
                                        </p:attrNameLst>
                                      </p:cBhvr>
                                      <p:to>
                                        <p:strVal val="visible"/>
                                      </p:to>
                                    </p:set>
                                    <p:animEffect transition="in" filter="fade">
                                      <p:cBhvr>
                                        <p:cTn id="40"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smtClean="0"/>
              <a:t>So ……</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988840"/>
            <a:ext cx="8229600"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45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260648"/>
            <a:ext cx="8640960" cy="6408712"/>
          </a:xfrm>
        </p:spPr>
        <p:txBody>
          <a:bodyPr>
            <a:normAutofit/>
          </a:bodyPr>
          <a:lstStyle/>
          <a:p>
            <a:pPr marL="0" indent="0">
              <a:buNone/>
            </a:pPr>
            <a:r>
              <a:rPr lang="en-GB" dirty="0"/>
              <a:t>However  transition can be hindered  by </a:t>
            </a:r>
          </a:p>
          <a:p>
            <a:r>
              <a:rPr lang="en-GB" dirty="0"/>
              <a:t>“academic self handicapping  - </a:t>
            </a:r>
            <a:endParaRPr lang="en-GB" dirty="0" smtClean="0"/>
          </a:p>
          <a:p>
            <a:pPr marL="0" indent="0">
              <a:buNone/>
            </a:pPr>
            <a:r>
              <a:rPr lang="en-GB" dirty="0" smtClean="0"/>
              <a:t> self </a:t>
            </a:r>
            <a:r>
              <a:rPr lang="en-GB" dirty="0"/>
              <a:t>imposed  defence </a:t>
            </a:r>
            <a:r>
              <a:rPr lang="en-GB" dirty="0" smtClean="0"/>
              <a:t>mechanisms  </a:t>
            </a:r>
            <a:endParaRPr lang="en-GB" dirty="0"/>
          </a:p>
          <a:p>
            <a:pPr marL="0" indent="0">
              <a:buNone/>
            </a:pPr>
            <a:r>
              <a:rPr lang="en-GB" dirty="0" smtClean="0"/>
              <a:t>&amp;                           to </a:t>
            </a:r>
            <a:r>
              <a:rPr lang="en-GB" dirty="0"/>
              <a:t>development </a:t>
            </a:r>
          </a:p>
          <a:p>
            <a:pPr marL="0" indent="0">
              <a:buNone/>
            </a:pPr>
            <a:endParaRPr lang="en-GB" dirty="0"/>
          </a:p>
          <a:p>
            <a:r>
              <a:rPr lang="en-GB" dirty="0"/>
              <a:t>In PG students  evidence that previous academic </a:t>
            </a:r>
          </a:p>
          <a:p>
            <a:pPr marL="0" indent="0">
              <a:buNone/>
            </a:pPr>
            <a:r>
              <a:rPr lang="en-GB" dirty="0"/>
              <a:t>reference points be come invalid- which  is unsettling </a:t>
            </a:r>
          </a:p>
          <a:p>
            <a:pPr marL="0" indent="0">
              <a:buNone/>
            </a:pPr>
            <a:endParaRPr lang="en-GB" dirty="0"/>
          </a:p>
          <a:p>
            <a:r>
              <a:rPr lang="en-GB" dirty="0"/>
              <a:t>More resilient students  overcome </a:t>
            </a:r>
          </a:p>
          <a:p>
            <a:endParaRPr lang="en-GB" dirty="0"/>
          </a:p>
        </p:txBody>
      </p:sp>
      <p:pic>
        <p:nvPicPr>
          <p:cNvPr id="3077" name="Picture 5" descr="C:\Users\p0073218\AppData\Local\Microsoft\Windows\Temporary Internet Files\Content.IE5\41940NZ1\road-bloc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060846"/>
            <a:ext cx="1279343" cy="960929"/>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p0073218\AppData\Local\Microsoft\Windows\Temporary Internet Files\Content.IE5\LQ0V2RMV\confused-clip-art-126398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3878756"/>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0073218\AppData\Local\Microsoft\Windows\Temporary Internet Files\Content.IE5\WLU562YJ\AP_resilienc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6236" y="5661248"/>
            <a:ext cx="1656184" cy="89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068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8641"/>
            <a:ext cx="8352928" cy="6124754"/>
          </a:xfrm>
          <a:prstGeom prst="rect">
            <a:avLst/>
          </a:prstGeom>
        </p:spPr>
        <p:txBody>
          <a:bodyPr wrap="square">
            <a:spAutoFit/>
          </a:bodyPr>
          <a:lstStyle/>
          <a:p>
            <a:endParaRPr lang="en-GB" sz="2400" dirty="0" smtClean="0"/>
          </a:p>
          <a:p>
            <a:r>
              <a:rPr lang="en-GB" sz="2800" dirty="0" smtClean="0"/>
              <a:t>Needed  </a:t>
            </a:r>
            <a:r>
              <a:rPr lang="en-GB" sz="2800" dirty="0"/>
              <a:t>to identify how we could build</a:t>
            </a:r>
          </a:p>
          <a:p>
            <a:r>
              <a:rPr lang="en-GB" sz="2800" dirty="0"/>
              <a:t> interventions to  “fix it </a:t>
            </a:r>
            <a:r>
              <a:rPr lang="en-GB" sz="2800" dirty="0" smtClean="0"/>
              <a:t>“</a:t>
            </a:r>
            <a:endParaRPr lang="en-GB" sz="2400" dirty="0" smtClean="0"/>
          </a:p>
          <a:p>
            <a:endParaRPr lang="en-GB" sz="2400" dirty="0"/>
          </a:p>
          <a:p>
            <a:endParaRPr lang="en-GB" sz="2400" dirty="0"/>
          </a:p>
          <a:p>
            <a:r>
              <a:rPr lang="en-GB" sz="2800" dirty="0" smtClean="0"/>
              <a:t>Literature </a:t>
            </a:r>
            <a:r>
              <a:rPr lang="en-GB" sz="2800" dirty="0"/>
              <a:t>suggests that transition  </a:t>
            </a:r>
          </a:p>
          <a:p>
            <a:r>
              <a:rPr lang="en-GB" sz="2800" dirty="0"/>
              <a:t>is better when peer </a:t>
            </a:r>
            <a:r>
              <a:rPr lang="en-GB" sz="2800" dirty="0" smtClean="0"/>
              <a:t>supported – (build on </a:t>
            </a:r>
          </a:p>
          <a:p>
            <a:r>
              <a:rPr lang="en-GB" sz="2800" dirty="0" smtClean="0"/>
              <a:t>existing buddy system)</a:t>
            </a:r>
          </a:p>
          <a:p>
            <a:endParaRPr lang="en-GB" sz="2400" dirty="0" smtClean="0"/>
          </a:p>
          <a:p>
            <a:endParaRPr lang="en-GB" sz="2400" dirty="0" smtClean="0"/>
          </a:p>
          <a:p>
            <a:endParaRPr lang="en-GB" sz="2400" dirty="0"/>
          </a:p>
          <a:p>
            <a:endParaRPr lang="en-GB" sz="2400" dirty="0"/>
          </a:p>
          <a:p>
            <a:r>
              <a:rPr lang="en-GB" sz="2800" dirty="0" smtClean="0"/>
              <a:t>Plus </a:t>
            </a:r>
            <a:r>
              <a:rPr lang="en-GB" sz="2800" dirty="0"/>
              <a:t>envisage potential to grow  graduate </a:t>
            </a:r>
          </a:p>
          <a:p>
            <a:r>
              <a:rPr lang="en-GB" sz="2800" dirty="0" smtClean="0"/>
              <a:t>professional </a:t>
            </a:r>
            <a:r>
              <a:rPr lang="en-GB" sz="2800" dirty="0"/>
              <a:t>skills  through supporting </a:t>
            </a:r>
          </a:p>
          <a:p>
            <a:r>
              <a:rPr lang="en-GB" sz="2800" dirty="0" smtClean="0"/>
              <a:t>Juniors colleagues</a:t>
            </a:r>
            <a:r>
              <a:rPr lang="en-GB" sz="2400" dirty="0" smtClean="0"/>
              <a:t>.</a:t>
            </a:r>
            <a:endParaRPr lang="en-GB"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1870" y="980728"/>
            <a:ext cx="1219674" cy="160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0236" y="3070721"/>
            <a:ext cx="1291309" cy="165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C:\Users\p0073218\AppData\Local\Microsoft\Windows\Temporary Internet Files\Content.IE5\WLU562YJ\teamwork-kids-323x4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4725144"/>
            <a:ext cx="1180665" cy="146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23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904656"/>
          </a:xfrm>
        </p:spPr>
        <p:txBody>
          <a:bodyPr>
            <a:normAutofit/>
          </a:bodyPr>
          <a:lstStyle/>
          <a:p>
            <a:pPr marL="0" indent="0">
              <a:buNone/>
            </a:pPr>
            <a:r>
              <a:rPr lang="en-GB" sz="2800" dirty="0"/>
              <a:t>After some consideration agreed on four </a:t>
            </a:r>
            <a:r>
              <a:rPr lang="en-GB" sz="2800" b="1" dirty="0">
                <a:solidFill>
                  <a:srgbClr val="FF0000"/>
                </a:solidFill>
              </a:rPr>
              <a:t>within curriculum</a:t>
            </a:r>
            <a:r>
              <a:rPr lang="en-GB" sz="2800" dirty="0"/>
              <a:t> </a:t>
            </a:r>
            <a:r>
              <a:rPr lang="en-GB" sz="2800" dirty="0" smtClean="0"/>
              <a:t>peer interventions:</a:t>
            </a:r>
            <a:endParaRPr lang="en-GB" sz="2800" dirty="0"/>
          </a:p>
          <a:p>
            <a:pPr marL="514350" indent="-514350">
              <a:buFont typeface="+mj-lt"/>
              <a:buAutoNum type="arabicPeriod"/>
            </a:pPr>
            <a:r>
              <a:rPr lang="en-GB" sz="2800" dirty="0"/>
              <a:t> </a:t>
            </a:r>
            <a:r>
              <a:rPr lang="en-GB" sz="2800" dirty="0" smtClean="0"/>
              <a:t>Teacher </a:t>
            </a:r>
            <a:r>
              <a:rPr lang="en-GB" sz="2800" dirty="0"/>
              <a:t>supported self assessment of </a:t>
            </a:r>
            <a:r>
              <a:rPr lang="en-GB" sz="2800" dirty="0">
                <a:solidFill>
                  <a:schemeClr val="accent3">
                    <a:lumMod val="75000"/>
                  </a:schemeClr>
                </a:solidFill>
              </a:rPr>
              <a:t>Habits of Mind</a:t>
            </a:r>
            <a:r>
              <a:rPr lang="en-GB" sz="2800" dirty="0"/>
              <a:t> </a:t>
            </a:r>
            <a:endParaRPr lang="en-GB" sz="2800" dirty="0" smtClean="0"/>
          </a:p>
          <a:p>
            <a:pPr marL="514350" indent="-514350">
              <a:buFont typeface="+mj-lt"/>
              <a:buAutoNum type="arabicPeriod"/>
            </a:pPr>
            <a:endParaRPr lang="en-GB" sz="2800" dirty="0"/>
          </a:p>
          <a:p>
            <a:pPr marL="514350" indent="-514350">
              <a:buFont typeface="+mj-lt"/>
              <a:buAutoNum type="arabicPeriod"/>
            </a:pPr>
            <a:r>
              <a:rPr lang="en-GB" sz="2800" dirty="0"/>
              <a:t>Peer supported  </a:t>
            </a:r>
            <a:r>
              <a:rPr lang="en-GB" sz="2800" dirty="0">
                <a:solidFill>
                  <a:schemeClr val="tx2">
                    <a:lumMod val="60000"/>
                    <a:lumOff val="40000"/>
                  </a:schemeClr>
                </a:solidFill>
              </a:rPr>
              <a:t>reflective writing </a:t>
            </a:r>
          </a:p>
          <a:p>
            <a:pPr marL="514350" indent="-514350">
              <a:buFont typeface="+mj-lt"/>
              <a:buAutoNum type="arabicPeriod"/>
            </a:pPr>
            <a:endParaRPr lang="en-GB" sz="2800" dirty="0" smtClean="0"/>
          </a:p>
          <a:p>
            <a:pPr marL="514350" indent="-514350">
              <a:buFont typeface="+mj-lt"/>
              <a:buAutoNum type="arabicPeriod"/>
            </a:pPr>
            <a:r>
              <a:rPr lang="en-GB" sz="2800" dirty="0" smtClean="0"/>
              <a:t>Peer </a:t>
            </a:r>
            <a:r>
              <a:rPr lang="en-GB" sz="2800" dirty="0"/>
              <a:t>Supported </a:t>
            </a:r>
            <a:r>
              <a:rPr lang="en-GB" sz="2800" dirty="0">
                <a:solidFill>
                  <a:srgbClr val="FF0000"/>
                </a:solidFill>
              </a:rPr>
              <a:t>literature searching </a:t>
            </a:r>
            <a:endParaRPr lang="en-GB" sz="2800" dirty="0" smtClean="0">
              <a:solidFill>
                <a:srgbClr val="FF0000"/>
              </a:solidFill>
            </a:endParaRPr>
          </a:p>
          <a:p>
            <a:pPr marL="514350" indent="-514350">
              <a:buFont typeface="+mj-lt"/>
              <a:buAutoNum type="arabicPeriod"/>
            </a:pPr>
            <a:r>
              <a:rPr lang="en-GB" sz="2800" dirty="0" smtClean="0"/>
              <a:t>Peer </a:t>
            </a:r>
            <a:r>
              <a:rPr lang="en-GB" sz="2800" dirty="0"/>
              <a:t>supported using  a </a:t>
            </a:r>
            <a:r>
              <a:rPr lang="en-GB" sz="2800" dirty="0">
                <a:solidFill>
                  <a:schemeClr val="accent3">
                    <a:lumMod val="75000"/>
                  </a:schemeClr>
                </a:solidFill>
              </a:rPr>
              <a:t>problem based learning </a:t>
            </a:r>
            <a:r>
              <a:rPr lang="en-GB" sz="2800" dirty="0"/>
              <a:t>model</a:t>
            </a:r>
          </a:p>
          <a:p>
            <a:pPr marL="0" indent="0">
              <a:buNone/>
            </a:pPr>
            <a:endParaRPr lang="en-GB"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7" y="1988840"/>
            <a:ext cx="953639"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456892"/>
            <a:ext cx="1371847" cy="102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3573016"/>
            <a:ext cx="1208556" cy="1075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4695" y="5201411"/>
            <a:ext cx="1285342"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30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Activities:</a:t>
            </a:r>
            <a:endParaRPr lang="en-GB" dirty="0"/>
          </a:p>
        </p:txBody>
      </p:sp>
      <p:sp>
        <p:nvSpPr>
          <p:cNvPr id="3" name="Content Placeholder 2"/>
          <p:cNvSpPr>
            <a:spLocks noGrp="1"/>
          </p:cNvSpPr>
          <p:nvPr>
            <p:ph idx="1"/>
          </p:nvPr>
        </p:nvSpPr>
        <p:spPr>
          <a:xfrm>
            <a:off x="323528" y="1340768"/>
            <a:ext cx="8229600" cy="4525963"/>
          </a:xfrm>
        </p:spPr>
        <p:txBody>
          <a:bodyPr/>
          <a:lstStyle/>
          <a:p>
            <a:pPr marL="0" lvl="0" indent="0" fontAlgn="base">
              <a:spcBef>
                <a:spcPct val="0"/>
              </a:spcBef>
              <a:spcAft>
                <a:spcPct val="0"/>
              </a:spcAft>
              <a:buNone/>
              <a:defRPr/>
            </a:pPr>
            <a:r>
              <a:rPr lang="en-GB" sz="3600" b="1" dirty="0">
                <a:solidFill>
                  <a:prstClr val="black"/>
                </a:solidFill>
                <a:latin typeface="Calibri" panose="020F0502020204030204" pitchFamily="34" charset="0"/>
                <a:cs typeface="Arial" charset="0"/>
              </a:rPr>
              <a:t>1.Teacher led :</a:t>
            </a:r>
          </a:p>
          <a:p>
            <a:pPr marL="0" lvl="0" indent="0" fontAlgn="base">
              <a:spcBef>
                <a:spcPct val="0"/>
              </a:spcBef>
              <a:spcAft>
                <a:spcPct val="0"/>
              </a:spcAft>
              <a:buNone/>
              <a:defRPr/>
            </a:pPr>
            <a:r>
              <a:rPr lang="en-GB" sz="3600" dirty="0">
                <a:solidFill>
                  <a:prstClr val="black"/>
                </a:solidFill>
                <a:latin typeface="Calibri" panose="020F0502020204030204" pitchFamily="34" charset="0"/>
                <a:cs typeface="Arial" charset="0"/>
              </a:rPr>
              <a:t>Identifying  “</a:t>
            </a:r>
            <a:r>
              <a:rPr lang="en-GB" sz="3600" b="1" dirty="0">
                <a:solidFill>
                  <a:srgbClr val="FF0000"/>
                </a:solidFill>
                <a:latin typeface="Calibri" panose="020F0502020204030204" pitchFamily="34" charset="0"/>
                <a:cs typeface="Arial" charset="0"/>
              </a:rPr>
              <a:t>habit of mind” </a:t>
            </a:r>
            <a:r>
              <a:rPr lang="en-GB" sz="3600" dirty="0">
                <a:solidFill>
                  <a:prstClr val="black"/>
                </a:solidFill>
                <a:latin typeface="Calibri" panose="020F0502020204030204" pitchFamily="34" charset="0"/>
                <a:cs typeface="Arial" charset="0"/>
              </a:rPr>
              <a:t>– prevent academic self </a:t>
            </a:r>
            <a:r>
              <a:rPr lang="en-GB" sz="3600" dirty="0" smtClean="0">
                <a:solidFill>
                  <a:prstClr val="black"/>
                </a:solidFill>
                <a:latin typeface="Calibri" panose="020F0502020204030204" pitchFamily="34" charset="0"/>
                <a:cs typeface="Arial" charset="0"/>
              </a:rPr>
              <a:t>handicapping</a:t>
            </a:r>
          </a:p>
          <a:p>
            <a:pPr marL="0" lvl="0" indent="0" fontAlgn="base">
              <a:spcBef>
                <a:spcPct val="0"/>
              </a:spcBef>
              <a:spcAft>
                <a:spcPct val="0"/>
              </a:spcAft>
              <a:buNone/>
              <a:defRPr/>
            </a:pPr>
            <a:endParaRPr lang="en-GB" sz="3600" dirty="0">
              <a:solidFill>
                <a:prstClr val="black"/>
              </a:solidFill>
              <a:latin typeface="Calibri" panose="020F0502020204030204" pitchFamily="34" charset="0"/>
              <a:cs typeface="Arial" charset="0"/>
            </a:endParaRPr>
          </a:p>
          <a:p>
            <a:pPr marL="0" lvl="0" indent="0" fontAlgn="base">
              <a:spcBef>
                <a:spcPct val="0"/>
              </a:spcBef>
              <a:spcAft>
                <a:spcPct val="0"/>
              </a:spcAft>
              <a:buNone/>
              <a:defRPr/>
            </a:pPr>
            <a:r>
              <a:rPr lang="en-GB" sz="3600" dirty="0" smtClean="0">
                <a:solidFill>
                  <a:prstClr val="black"/>
                </a:solidFill>
                <a:latin typeface="Calibri" panose="020F0502020204030204" pitchFamily="34" charset="0"/>
                <a:cs typeface="Arial" charset="0"/>
              </a:rPr>
              <a:t>…..  Diagnostic </a:t>
            </a:r>
            <a:endParaRPr lang="en-GB" sz="3600" dirty="0">
              <a:solidFill>
                <a:prstClr val="black"/>
              </a:solidFill>
              <a:latin typeface="Calibri" panose="020F0502020204030204" pitchFamily="34" charset="0"/>
              <a:cs typeface="Arial" charset="0"/>
            </a:endParaRPr>
          </a:p>
          <a:p>
            <a:endParaRPr lang="en-GB"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2924944"/>
            <a:ext cx="2448272" cy="313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611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normAutofit/>
          </a:bodyPr>
          <a:lstStyle/>
          <a:p>
            <a:pPr algn="l"/>
            <a:r>
              <a:rPr lang="en-GB" sz="3600" dirty="0" smtClean="0"/>
              <a:t>Peer led activities </a:t>
            </a:r>
            <a:endParaRPr lang="en-GB" sz="3600" dirty="0"/>
          </a:p>
        </p:txBody>
      </p:sp>
      <p:sp>
        <p:nvSpPr>
          <p:cNvPr id="3" name="Content Placeholder 2"/>
          <p:cNvSpPr>
            <a:spLocks noGrp="1"/>
          </p:cNvSpPr>
          <p:nvPr>
            <p:ph idx="1"/>
          </p:nvPr>
        </p:nvSpPr>
        <p:spPr>
          <a:xfrm>
            <a:off x="323528" y="1052736"/>
            <a:ext cx="8640960" cy="5805183"/>
          </a:xfrm>
        </p:spPr>
        <p:txBody>
          <a:bodyPr>
            <a:normAutofit/>
          </a:bodyPr>
          <a:lstStyle/>
          <a:p>
            <a:pPr marL="0" indent="0">
              <a:buNone/>
            </a:pPr>
            <a:r>
              <a:rPr lang="en-GB" sz="2800" dirty="0" smtClean="0"/>
              <a:t>1.Developing </a:t>
            </a:r>
            <a:r>
              <a:rPr lang="en-GB" sz="2800" b="1" dirty="0">
                <a:solidFill>
                  <a:srgbClr val="FF0000"/>
                </a:solidFill>
              </a:rPr>
              <a:t>reflective writing skills </a:t>
            </a:r>
            <a:r>
              <a:rPr lang="en-GB" sz="2800" dirty="0" smtClean="0"/>
              <a:t>- Focus </a:t>
            </a:r>
            <a:r>
              <a:rPr lang="en-GB" sz="2800" dirty="0"/>
              <a:t>on </a:t>
            </a:r>
            <a:r>
              <a:rPr lang="en-GB" sz="2800" b="1" dirty="0">
                <a:solidFill>
                  <a:schemeClr val="tx2">
                    <a:lumMod val="60000"/>
                    <a:lumOff val="40000"/>
                  </a:schemeClr>
                </a:solidFill>
              </a:rPr>
              <a:t>practice</a:t>
            </a:r>
            <a:r>
              <a:rPr lang="en-GB" sz="2800" dirty="0"/>
              <a:t> reflection </a:t>
            </a:r>
            <a:r>
              <a:rPr lang="en-GB" sz="2800" dirty="0" smtClean="0"/>
              <a:t>(early </a:t>
            </a:r>
            <a:r>
              <a:rPr lang="en-GB" sz="2800" dirty="0" err="1" smtClean="0"/>
              <a:t>Sem</a:t>
            </a:r>
            <a:r>
              <a:rPr lang="en-GB" sz="2800" dirty="0" smtClean="0"/>
              <a:t> 2)</a:t>
            </a:r>
            <a:endParaRPr lang="en-GB" sz="2800" dirty="0"/>
          </a:p>
          <a:p>
            <a:pPr marL="0" indent="0">
              <a:buNone/>
            </a:pPr>
            <a:r>
              <a:rPr lang="en-GB" sz="2800" dirty="0" smtClean="0"/>
              <a:t>Prepared  senior students  by modelling </a:t>
            </a:r>
            <a:r>
              <a:rPr lang="en-GB" sz="2800" dirty="0"/>
              <a:t>a simple teaching </a:t>
            </a:r>
            <a:r>
              <a:rPr lang="en-GB" sz="2800" dirty="0" smtClean="0"/>
              <a:t>Cycle –</a:t>
            </a:r>
          </a:p>
          <a:p>
            <a:pPr marL="0" indent="0">
              <a:buNone/>
            </a:pPr>
            <a:r>
              <a:rPr lang="en-GB" sz="2800" dirty="0" smtClean="0"/>
              <a:t>Double </a:t>
            </a:r>
            <a:r>
              <a:rPr lang="en-GB" sz="2800" dirty="0"/>
              <a:t>intent – </a:t>
            </a:r>
          </a:p>
          <a:p>
            <a:r>
              <a:rPr lang="en-GB" sz="2800" dirty="0" smtClean="0"/>
              <a:t>Support </a:t>
            </a:r>
            <a:r>
              <a:rPr lang="en-GB" sz="2800" dirty="0"/>
              <a:t>assignment prep </a:t>
            </a:r>
            <a:r>
              <a:rPr lang="en-GB" sz="2800" dirty="0" smtClean="0"/>
              <a:t>(motivation)</a:t>
            </a:r>
            <a:endParaRPr lang="en-GB" sz="2800" dirty="0"/>
          </a:p>
          <a:p>
            <a:r>
              <a:rPr lang="en-GB" sz="2800" dirty="0" smtClean="0"/>
              <a:t>Peer </a:t>
            </a:r>
            <a:r>
              <a:rPr lang="en-GB" sz="2800" dirty="0"/>
              <a:t>support  </a:t>
            </a:r>
            <a:r>
              <a:rPr lang="en-GB" sz="2800" dirty="0" smtClean="0"/>
              <a:t>to first </a:t>
            </a:r>
            <a:r>
              <a:rPr lang="en-GB" sz="2800" dirty="0"/>
              <a:t>years </a:t>
            </a:r>
            <a:r>
              <a:rPr lang="en-GB" sz="2800" dirty="0" smtClean="0"/>
              <a:t>to develop reflective writing </a:t>
            </a:r>
            <a:endParaRPr lang="en-GB" sz="2800" dirty="0"/>
          </a:p>
          <a:p>
            <a:pPr marL="0" indent="0">
              <a:buNone/>
            </a:pPr>
            <a:r>
              <a:rPr lang="en-GB" sz="2800" dirty="0"/>
              <a:t>We prepared resources </a:t>
            </a:r>
            <a:r>
              <a:rPr lang="en-GB" sz="2800" dirty="0" smtClean="0"/>
              <a:t>(in partnership with senior student ) </a:t>
            </a:r>
            <a:endParaRPr lang="en-GB" sz="2800" dirty="0"/>
          </a:p>
          <a:p>
            <a:endParaRPr lang="en-GB" dirty="0"/>
          </a:p>
        </p:txBody>
      </p:sp>
      <p:pic>
        <p:nvPicPr>
          <p:cNvPr id="9218" name="Picture 2" descr="C:\Users\p0073218\AppData\Local\Microsoft\Windows\Temporary Internet Files\Content.IE5\41940NZ1\elcdoreviewplan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2492896"/>
            <a:ext cx="1773872" cy="126705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680" t="35051" r="12186" b="29033"/>
          <a:stretch/>
        </p:blipFill>
        <p:spPr bwMode="auto">
          <a:xfrm>
            <a:off x="3999894" y="5153632"/>
            <a:ext cx="2182610" cy="113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963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ysClr val="windowText" lastClr="000000"/>
      </a:dk1>
      <a:lt1>
        <a:srgbClr val="C6D9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1755</Words>
  <Application>Microsoft Office PowerPoint</Application>
  <PresentationFormat>On-screen Show (4:3)</PresentationFormat>
  <Paragraphs>188</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Peer mentoring in disciplinary focused transition: A partnership approach </vt:lpstr>
      <vt:lpstr>Project question ….</vt:lpstr>
      <vt:lpstr>PowerPoint Presentation</vt:lpstr>
      <vt:lpstr>So ……</vt:lpstr>
      <vt:lpstr>PowerPoint Presentation</vt:lpstr>
      <vt:lpstr>PowerPoint Presentation</vt:lpstr>
      <vt:lpstr>PowerPoint Presentation</vt:lpstr>
      <vt:lpstr>Activities:</vt:lpstr>
      <vt:lpstr>Peer led activities </vt:lpstr>
      <vt:lpstr>Literature Searching (mid Sem 2) </vt:lpstr>
      <vt:lpstr>Problem based learning (late  Sem 2)</vt:lpstr>
      <vt:lpstr>PowerPoint Presentation</vt:lpstr>
      <vt:lpstr>PowerPoint Presentation</vt:lpstr>
      <vt:lpstr>PowerPoint Presentation</vt:lpstr>
      <vt:lpstr>Summary</vt:lpstr>
      <vt:lpstr>Sources:</vt:lpstr>
      <vt:lpstr>PowerPoint Presentation</vt:lpstr>
    </vt:vector>
  </TitlesOfParts>
  <Company>Oxford Brookes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44</cp:revision>
  <cp:lastPrinted>2016-02-22T16:29:55Z</cp:lastPrinted>
  <dcterms:created xsi:type="dcterms:W3CDTF">2016-02-16T15:11:23Z</dcterms:created>
  <dcterms:modified xsi:type="dcterms:W3CDTF">2017-02-08T13:01:36Z</dcterms:modified>
</cp:coreProperties>
</file>