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305" r:id="rId2"/>
    <p:sldId id="306" r:id="rId3"/>
    <p:sldId id="272" r:id="rId4"/>
    <p:sldId id="294" r:id="rId5"/>
    <p:sldId id="304" r:id="rId6"/>
    <p:sldId id="257" r:id="rId7"/>
    <p:sldId id="285" r:id="rId8"/>
    <p:sldId id="258" r:id="rId9"/>
    <p:sldId id="295" r:id="rId10"/>
    <p:sldId id="292" r:id="rId11"/>
    <p:sldId id="297" r:id="rId12"/>
    <p:sldId id="302" r:id="rId13"/>
    <p:sldId id="303" r:id="rId14"/>
    <p:sldId id="296" r:id="rId15"/>
    <p:sldId id="307" r:id="rId16"/>
    <p:sldId id="300" r:id="rId17"/>
    <p:sldId id="301" r:id="rId18"/>
    <p:sldId id="298" r:id="rId19"/>
    <p:sldId id="299" r:id="rId20"/>
    <p:sldId id="293" r:id="rId21"/>
    <p:sldId id="283" r:id="rId22"/>
  </p:sldIdLst>
  <p:sldSz cx="9144000" cy="6858000" type="screen4x3"/>
  <p:notesSz cx="6669088"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il Currant" initials="NC"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248" autoAdjust="0"/>
  </p:normalViewPr>
  <p:slideViewPr>
    <p:cSldViewPr>
      <p:cViewPr>
        <p:scale>
          <a:sx n="50" d="100"/>
          <a:sy n="50" d="100"/>
        </p:scale>
        <p:origin x="-3384" y="-7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412"/>
          </a:xfrm>
          <a:prstGeom prst="rect">
            <a:avLst/>
          </a:prstGeom>
        </p:spPr>
        <p:txBody>
          <a:bodyPr vert="horz" lIns="91440" tIns="45720" rIns="91440" bIns="45720" rtlCol="0"/>
          <a:lstStyle>
            <a:lvl1pPr algn="r">
              <a:defRPr sz="1200"/>
            </a:lvl1pPr>
          </a:lstStyle>
          <a:p>
            <a:fld id="{5E190C87-7713-4A72-B967-3E10672B510B}" type="datetimeFigureOut">
              <a:rPr lang="en-GB" smtClean="0"/>
              <a:t>13/02/2017</a:t>
            </a:fld>
            <a:endParaRPr lang="en-GB"/>
          </a:p>
        </p:txBody>
      </p:sp>
      <p:sp>
        <p:nvSpPr>
          <p:cNvPr id="4" name="Slide Image Placeholder 3"/>
          <p:cNvSpPr>
            <a:spLocks noGrp="1" noRot="1" noChangeAspect="1"/>
          </p:cNvSpPr>
          <p:nvPr>
            <p:ph type="sldImg" idx="2"/>
          </p:nvPr>
        </p:nvSpPr>
        <p:spPr>
          <a:xfrm>
            <a:off x="854075" y="746125"/>
            <a:ext cx="4960938" cy="3721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908"/>
            <a:ext cx="5335270" cy="446770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889938" cy="4964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30091"/>
            <a:ext cx="2889938" cy="496412"/>
          </a:xfrm>
          <a:prstGeom prst="rect">
            <a:avLst/>
          </a:prstGeom>
        </p:spPr>
        <p:txBody>
          <a:bodyPr vert="horz" lIns="91440" tIns="45720" rIns="91440" bIns="45720" rtlCol="0" anchor="b"/>
          <a:lstStyle>
            <a:lvl1pPr algn="r">
              <a:defRPr sz="1200"/>
            </a:lvl1pPr>
          </a:lstStyle>
          <a:p>
            <a:fld id="{49661B51-C98C-4877-85DD-F3A489A1656D}" type="slidenum">
              <a:rPr lang="en-GB" smtClean="0"/>
              <a:t>‹#›</a:t>
            </a:fld>
            <a:endParaRPr lang="en-GB"/>
          </a:p>
        </p:txBody>
      </p:sp>
    </p:spTree>
    <p:extLst>
      <p:ext uri="{BB962C8B-B14F-4D97-AF65-F5344CB8AC3E}">
        <p14:creationId xmlns:p14="http://schemas.microsoft.com/office/powerpoint/2010/main" val="1375866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661B51-C98C-4877-85DD-F3A489A1656D}" type="slidenum">
              <a:rPr lang="en-GB" smtClean="0"/>
              <a:t>3</a:t>
            </a:fld>
            <a:endParaRPr lang="en-GB"/>
          </a:p>
        </p:txBody>
      </p:sp>
    </p:spTree>
    <p:extLst>
      <p:ext uri="{BB962C8B-B14F-4D97-AF65-F5344CB8AC3E}">
        <p14:creationId xmlns:p14="http://schemas.microsoft.com/office/powerpoint/2010/main" val="30875428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http://www.bradford.ac.uk/transit/using-transit/</a:t>
            </a:r>
          </a:p>
          <a:p>
            <a:endParaRPr lang="en-GB" dirty="0" smtClean="0"/>
          </a:p>
          <a:p>
            <a:r>
              <a:rPr lang="en-GB" dirty="0" smtClean="0"/>
              <a:t>Mature students</a:t>
            </a:r>
            <a:endParaRPr lang="en-GB" dirty="0"/>
          </a:p>
        </p:txBody>
      </p:sp>
      <p:sp>
        <p:nvSpPr>
          <p:cNvPr id="4" name="Slide Number Placeholder 3"/>
          <p:cNvSpPr>
            <a:spLocks noGrp="1"/>
          </p:cNvSpPr>
          <p:nvPr>
            <p:ph type="sldNum" sz="quarter" idx="10"/>
          </p:nvPr>
        </p:nvSpPr>
        <p:spPr/>
        <p:txBody>
          <a:bodyPr/>
          <a:lstStyle/>
          <a:p>
            <a:fld id="{49661B51-C98C-4877-85DD-F3A489A1656D}" type="slidenum">
              <a:rPr lang="en-GB" smtClean="0"/>
              <a:t>12</a:t>
            </a:fld>
            <a:endParaRPr lang="en-GB"/>
          </a:p>
        </p:txBody>
      </p:sp>
    </p:spTree>
    <p:extLst>
      <p:ext uri="{BB962C8B-B14F-4D97-AF65-F5344CB8AC3E}">
        <p14:creationId xmlns:p14="http://schemas.microsoft.com/office/powerpoint/2010/main" val="28868005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i="1" dirty="0" smtClean="0"/>
              <a:t>‘I get that a lot, like people saying “oh is this thing racist, is this thing racist?” And it’s like “well for a start I’m not here to educate you but also you should be able to work it out for yourself.’ (Brookes Student)</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i="1" dirty="0" smtClean="0"/>
              <a:t>“I have to prove myself in terms of, you know, making sure that everything I do is a 110 plus, not just 100% because there’s always someone who looks at you as being black and with an accent, they always look at you like you’re stupid” (</a:t>
            </a:r>
            <a:r>
              <a:rPr lang="en-GB" sz="1200" dirty="0" smtClean="0"/>
              <a:t>Brookes student from Kenya)</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i="1" dirty="0" smtClean="0"/>
              <a:t>“I need to ask these lecturers because I could have a baby right now, what implication will this have on my course and all I met was just really, you know, like barriers, constantly because I remember one of the lecturers he say to me, oh if I knew you were that pregnant I would not allow you on the course.”  (Brookes Student)</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i="1" dirty="0" smtClean="0"/>
              <a:t>“Even though I found I had a culture shock when I came living here. My foundation course made it easier for me because they explained to your that you might have that. I had a teacher in foundation, if he feels you are always on your own, he will ask you why. He will go and get some people from your country and introduce you to somebody and say ‘look this person is from your country.” So that you feel more socialising with people. It was a fantastic experience.” (Brookes student from Nigeria)</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i="1" dirty="0" smtClean="0"/>
          </a:p>
          <a:p>
            <a:endParaRPr lang="en-GB" dirty="0"/>
          </a:p>
        </p:txBody>
      </p:sp>
      <p:sp>
        <p:nvSpPr>
          <p:cNvPr id="4" name="Slide Number Placeholder 3"/>
          <p:cNvSpPr>
            <a:spLocks noGrp="1"/>
          </p:cNvSpPr>
          <p:nvPr>
            <p:ph type="sldNum" sz="quarter" idx="10"/>
          </p:nvPr>
        </p:nvSpPr>
        <p:spPr/>
        <p:txBody>
          <a:bodyPr/>
          <a:lstStyle/>
          <a:p>
            <a:fld id="{49661B51-C98C-4877-85DD-F3A489A1656D}" type="slidenum">
              <a:rPr lang="en-GB" smtClean="0"/>
              <a:t>14</a:t>
            </a:fld>
            <a:endParaRPr lang="en-GB"/>
          </a:p>
        </p:txBody>
      </p:sp>
    </p:spTree>
    <p:extLst>
      <p:ext uri="{BB962C8B-B14F-4D97-AF65-F5344CB8AC3E}">
        <p14:creationId xmlns:p14="http://schemas.microsoft.com/office/powerpoint/2010/main" val="1485997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Recommendation</a:t>
            </a:r>
            <a:r>
              <a:rPr lang="en-GB" baseline="0" dirty="0" smtClean="0"/>
              <a:t>: </a:t>
            </a:r>
            <a:r>
              <a:rPr lang="en-GB" dirty="0" smtClean="0"/>
              <a:t>Include LGBT perspectives and authors in curricula and raise students’ awareness on equality and diversity issues to prevent ignorant or offensive comments in social or teaching spaces. </a:t>
            </a:r>
            <a:endParaRPr lang="en-GB" dirty="0"/>
          </a:p>
        </p:txBody>
      </p:sp>
      <p:sp>
        <p:nvSpPr>
          <p:cNvPr id="4" name="Slide Number Placeholder 3"/>
          <p:cNvSpPr>
            <a:spLocks noGrp="1"/>
          </p:cNvSpPr>
          <p:nvPr>
            <p:ph type="sldNum" sz="quarter" idx="10"/>
          </p:nvPr>
        </p:nvSpPr>
        <p:spPr/>
        <p:txBody>
          <a:bodyPr/>
          <a:lstStyle/>
          <a:p>
            <a:fld id="{49661B51-C98C-4877-85DD-F3A489A1656D}" type="slidenum">
              <a:rPr lang="en-GB" smtClean="0"/>
              <a:t>17</a:t>
            </a:fld>
            <a:endParaRPr lang="en-GB"/>
          </a:p>
        </p:txBody>
      </p:sp>
    </p:spTree>
    <p:extLst>
      <p:ext uri="{BB962C8B-B14F-4D97-AF65-F5344CB8AC3E}">
        <p14:creationId xmlns:p14="http://schemas.microsoft.com/office/powerpoint/2010/main" val="1370514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9661B51-C98C-4877-85DD-F3A489A1656D}" type="slidenum">
              <a:rPr lang="en-GB" smtClean="0"/>
              <a:t>18</a:t>
            </a:fld>
            <a:endParaRPr lang="en-GB"/>
          </a:p>
        </p:txBody>
      </p:sp>
    </p:spTree>
    <p:extLst>
      <p:ext uri="{BB962C8B-B14F-4D97-AF65-F5344CB8AC3E}">
        <p14:creationId xmlns:p14="http://schemas.microsoft.com/office/powerpoint/2010/main" val="10949604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9661B51-C98C-4877-85DD-F3A489A1656D}" type="slidenum">
              <a:rPr lang="en-GB" smtClean="0"/>
              <a:t>19</a:t>
            </a:fld>
            <a:endParaRPr lang="en-GB"/>
          </a:p>
        </p:txBody>
      </p:sp>
    </p:spTree>
    <p:extLst>
      <p:ext uri="{BB962C8B-B14F-4D97-AF65-F5344CB8AC3E}">
        <p14:creationId xmlns:p14="http://schemas.microsoft.com/office/powerpoint/2010/main" val="11839306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661B51-C98C-4877-85DD-F3A489A1656D}" type="slidenum">
              <a:rPr lang="en-GB" smtClean="0"/>
              <a:t>20</a:t>
            </a:fld>
            <a:endParaRPr lang="en-GB"/>
          </a:p>
        </p:txBody>
      </p:sp>
    </p:spTree>
    <p:extLst>
      <p:ext uri="{BB962C8B-B14F-4D97-AF65-F5344CB8AC3E}">
        <p14:creationId xmlns:p14="http://schemas.microsoft.com/office/powerpoint/2010/main" val="34801426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661B51-C98C-4877-85DD-F3A489A1656D}" type="slidenum">
              <a:rPr lang="en-GB" smtClean="0"/>
              <a:t>21</a:t>
            </a:fld>
            <a:endParaRPr lang="en-GB"/>
          </a:p>
        </p:txBody>
      </p:sp>
    </p:spTree>
    <p:extLst>
      <p:ext uri="{BB962C8B-B14F-4D97-AF65-F5344CB8AC3E}">
        <p14:creationId xmlns:p14="http://schemas.microsoft.com/office/powerpoint/2010/main" val="13051933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661B51-C98C-4877-85DD-F3A489A1656D}" type="slidenum">
              <a:rPr lang="en-GB" smtClean="0"/>
              <a:t>4</a:t>
            </a:fld>
            <a:endParaRPr lang="en-GB"/>
          </a:p>
        </p:txBody>
      </p:sp>
    </p:spTree>
    <p:extLst>
      <p:ext uri="{BB962C8B-B14F-4D97-AF65-F5344CB8AC3E}">
        <p14:creationId xmlns:p14="http://schemas.microsoft.com/office/powerpoint/2010/main" val="2805088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dirty="0" smtClean="0"/>
              <a:t>ECU</a:t>
            </a:r>
            <a:r>
              <a:rPr lang="en-GB" altLang="en-US" baseline="0" dirty="0" smtClean="0"/>
              <a:t> </a:t>
            </a:r>
            <a:r>
              <a:rPr lang="en-GB" altLang="en-US" baseline="0" smtClean="0"/>
              <a:t>attainment data</a:t>
            </a:r>
            <a:endParaRPr lang="en-GB" alt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EA87C4F-137F-4519-AA4F-2EAF4E6BE649}" type="slidenum">
              <a:rPr lang="en-GB" altLang="en-US" smtClean="0"/>
              <a:pPr eaLnBrk="1" hangingPunct="1"/>
              <a:t>5</a:t>
            </a:fld>
            <a:endParaRPr lang="en-GB"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661B51-C98C-4877-85DD-F3A489A1656D}" type="slidenum">
              <a:rPr lang="en-GB" smtClean="0"/>
              <a:t>6</a:t>
            </a:fld>
            <a:endParaRPr lang="en-GB"/>
          </a:p>
        </p:txBody>
      </p:sp>
    </p:spTree>
    <p:extLst>
      <p:ext uri="{BB962C8B-B14F-4D97-AF65-F5344CB8AC3E}">
        <p14:creationId xmlns:p14="http://schemas.microsoft.com/office/powerpoint/2010/main" val="3522299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661B51-C98C-4877-85DD-F3A489A1656D}" type="slidenum">
              <a:rPr lang="en-GB" smtClean="0"/>
              <a:t>7</a:t>
            </a:fld>
            <a:endParaRPr lang="en-GB"/>
          </a:p>
        </p:txBody>
      </p:sp>
    </p:spTree>
    <p:extLst>
      <p:ext uri="{BB962C8B-B14F-4D97-AF65-F5344CB8AC3E}">
        <p14:creationId xmlns:p14="http://schemas.microsoft.com/office/powerpoint/2010/main" val="3522299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661B51-C98C-4877-85DD-F3A489A1656D}" type="slidenum">
              <a:rPr lang="en-GB" smtClean="0"/>
              <a:t>8</a:t>
            </a:fld>
            <a:endParaRPr lang="en-GB"/>
          </a:p>
        </p:txBody>
      </p:sp>
    </p:spTree>
    <p:extLst>
      <p:ext uri="{BB962C8B-B14F-4D97-AF65-F5344CB8AC3E}">
        <p14:creationId xmlns:p14="http://schemas.microsoft.com/office/powerpoint/2010/main" val="2316774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661B51-C98C-4877-85DD-F3A489A1656D}" type="slidenum">
              <a:rPr lang="en-GB" smtClean="0"/>
              <a:t>9</a:t>
            </a:fld>
            <a:endParaRPr lang="en-GB"/>
          </a:p>
        </p:txBody>
      </p:sp>
    </p:spTree>
    <p:extLst>
      <p:ext uri="{BB962C8B-B14F-4D97-AF65-F5344CB8AC3E}">
        <p14:creationId xmlns:p14="http://schemas.microsoft.com/office/powerpoint/2010/main" val="1091136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9661B51-C98C-4877-85DD-F3A489A1656D}" type="slidenum">
              <a:rPr lang="en-GB" smtClean="0"/>
              <a:t>10</a:t>
            </a:fld>
            <a:endParaRPr lang="en-GB"/>
          </a:p>
        </p:txBody>
      </p:sp>
    </p:spTree>
    <p:extLst>
      <p:ext uri="{BB962C8B-B14F-4D97-AF65-F5344CB8AC3E}">
        <p14:creationId xmlns:p14="http://schemas.microsoft.com/office/powerpoint/2010/main" val="2869126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9661B51-C98C-4877-85DD-F3A489A1656D}" type="slidenum">
              <a:rPr lang="en-GB" smtClean="0"/>
              <a:t>11</a:t>
            </a:fld>
            <a:endParaRPr lang="en-GB"/>
          </a:p>
        </p:txBody>
      </p:sp>
    </p:spTree>
    <p:extLst>
      <p:ext uri="{BB962C8B-B14F-4D97-AF65-F5344CB8AC3E}">
        <p14:creationId xmlns:p14="http://schemas.microsoft.com/office/powerpoint/2010/main" val="3527792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E7805F1-11B8-4FF8-A5CA-3D830B6728BF}" type="datetimeFigureOut">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A21C96-AFE5-4373-B678-9EA70DBF4800}" type="slidenum">
              <a:rPr lang="en-GB" smtClean="0"/>
              <a:t>‹#›</a:t>
            </a:fld>
            <a:endParaRPr lang="en-GB"/>
          </a:p>
        </p:txBody>
      </p:sp>
    </p:spTree>
    <p:extLst>
      <p:ext uri="{BB962C8B-B14F-4D97-AF65-F5344CB8AC3E}">
        <p14:creationId xmlns:p14="http://schemas.microsoft.com/office/powerpoint/2010/main" val="270902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7805F1-11B8-4FF8-A5CA-3D830B6728BF}" type="datetimeFigureOut">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A21C96-AFE5-4373-B678-9EA70DBF4800}" type="slidenum">
              <a:rPr lang="en-GB" smtClean="0"/>
              <a:t>‹#›</a:t>
            </a:fld>
            <a:endParaRPr lang="en-GB"/>
          </a:p>
        </p:txBody>
      </p:sp>
    </p:spTree>
    <p:extLst>
      <p:ext uri="{BB962C8B-B14F-4D97-AF65-F5344CB8AC3E}">
        <p14:creationId xmlns:p14="http://schemas.microsoft.com/office/powerpoint/2010/main" val="114325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7805F1-11B8-4FF8-A5CA-3D830B6728BF}" type="datetimeFigureOut">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A21C96-AFE5-4373-B678-9EA70DBF4800}" type="slidenum">
              <a:rPr lang="en-GB" smtClean="0"/>
              <a:t>‹#›</a:t>
            </a:fld>
            <a:endParaRPr lang="en-GB"/>
          </a:p>
        </p:txBody>
      </p:sp>
    </p:spTree>
    <p:extLst>
      <p:ext uri="{BB962C8B-B14F-4D97-AF65-F5344CB8AC3E}">
        <p14:creationId xmlns:p14="http://schemas.microsoft.com/office/powerpoint/2010/main" val="10303118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lide Master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7" name="Text Placeholder 6"/>
          <p:cNvSpPr>
            <a:spLocks noGrp="1"/>
          </p:cNvSpPr>
          <p:nvPr>
            <p:ph type="body" sz="quarter" idx="13"/>
          </p:nvPr>
        </p:nvSpPr>
        <p:spPr>
          <a:xfrm>
            <a:off x="457200" y="1428750"/>
            <a:ext cx="8229600" cy="4429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extLst>
      <p:ext uri="{BB962C8B-B14F-4D97-AF65-F5344CB8AC3E}">
        <p14:creationId xmlns:p14="http://schemas.microsoft.com/office/powerpoint/2010/main" val="343161806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7805F1-11B8-4FF8-A5CA-3D830B6728BF}" type="datetimeFigureOut">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A21C96-AFE5-4373-B678-9EA70DBF4800}" type="slidenum">
              <a:rPr lang="en-GB" smtClean="0"/>
              <a:t>‹#›</a:t>
            </a:fld>
            <a:endParaRPr lang="en-GB"/>
          </a:p>
        </p:txBody>
      </p:sp>
    </p:spTree>
    <p:extLst>
      <p:ext uri="{BB962C8B-B14F-4D97-AF65-F5344CB8AC3E}">
        <p14:creationId xmlns:p14="http://schemas.microsoft.com/office/powerpoint/2010/main" val="3117126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7805F1-11B8-4FF8-A5CA-3D830B6728BF}" type="datetimeFigureOut">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A21C96-AFE5-4373-B678-9EA70DBF4800}" type="slidenum">
              <a:rPr lang="en-GB" smtClean="0"/>
              <a:t>‹#›</a:t>
            </a:fld>
            <a:endParaRPr lang="en-GB"/>
          </a:p>
        </p:txBody>
      </p:sp>
    </p:spTree>
    <p:extLst>
      <p:ext uri="{BB962C8B-B14F-4D97-AF65-F5344CB8AC3E}">
        <p14:creationId xmlns:p14="http://schemas.microsoft.com/office/powerpoint/2010/main" val="3276542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E7805F1-11B8-4FF8-A5CA-3D830B6728BF}" type="datetimeFigureOut">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A21C96-AFE5-4373-B678-9EA70DBF4800}" type="slidenum">
              <a:rPr lang="en-GB" smtClean="0"/>
              <a:t>‹#›</a:t>
            </a:fld>
            <a:endParaRPr lang="en-GB"/>
          </a:p>
        </p:txBody>
      </p:sp>
    </p:spTree>
    <p:extLst>
      <p:ext uri="{BB962C8B-B14F-4D97-AF65-F5344CB8AC3E}">
        <p14:creationId xmlns:p14="http://schemas.microsoft.com/office/powerpoint/2010/main" val="1501899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E7805F1-11B8-4FF8-A5CA-3D830B6728BF}" type="datetimeFigureOut">
              <a:rPr lang="en-GB" smtClean="0"/>
              <a:t>13/02/2017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3A21C96-AFE5-4373-B678-9EA70DBF4800}" type="slidenum">
              <a:rPr lang="en-GB" smtClean="0"/>
              <a:t>‹#›</a:t>
            </a:fld>
            <a:endParaRPr lang="en-GB"/>
          </a:p>
        </p:txBody>
      </p:sp>
    </p:spTree>
    <p:extLst>
      <p:ext uri="{BB962C8B-B14F-4D97-AF65-F5344CB8AC3E}">
        <p14:creationId xmlns:p14="http://schemas.microsoft.com/office/powerpoint/2010/main" val="1064827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E7805F1-11B8-4FF8-A5CA-3D830B6728BF}" type="datetimeFigureOut">
              <a:rPr lang="en-GB" smtClean="0"/>
              <a:t>13/02/2017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3A21C96-AFE5-4373-B678-9EA70DBF4800}" type="slidenum">
              <a:rPr lang="en-GB" smtClean="0"/>
              <a:t>‹#›</a:t>
            </a:fld>
            <a:endParaRPr lang="en-GB"/>
          </a:p>
        </p:txBody>
      </p:sp>
    </p:spTree>
    <p:extLst>
      <p:ext uri="{BB962C8B-B14F-4D97-AF65-F5344CB8AC3E}">
        <p14:creationId xmlns:p14="http://schemas.microsoft.com/office/powerpoint/2010/main" val="2023413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7805F1-11B8-4FF8-A5CA-3D830B6728BF}" type="datetimeFigureOut">
              <a:rPr lang="en-GB" smtClean="0"/>
              <a:t>13/02/2017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3A21C96-AFE5-4373-B678-9EA70DBF4800}" type="slidenum">
              <a:rPr lang="en-GB" smtClean="0"/>
              <a:t>‹#›</a:t>
            </a:fld>
            <a:endParaRPr lang="en-GB"/>
          </a:p>
        </p:txBody>
      </p:sp>
    </p:spTree>
    <p:extLst>
      <p:ext uri="{BB962C8B-B14F-4D97-AF65-F5344CB8AC3E}">
        <p14:creationId xmlns:p14="http://schemas.microsoft.com/office/powerpoint/2010/main" val="2139049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7805F1-11B8-4FF8-A5CA-3D830B6728BF}" type="datetimeFigureOut">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A21C96-AFE5-4373-B678-9EA70DBF4800}" type="slidenum">
              <a:rPr lang="en-GB" smtClean="0"/>
              <a:t>‹#›</a:t>
            </a:fld>
            <a:endParaRPr lang="en-GB"/>
          </a:p>
        </p:txBody>
      </p:sp>
    </p:spTree>
    <p:extLst>
      <p:ext uri="{BB962C8B-B14F-4D97-AF65-F5344CB8AC3E}">
        <p14:creationId xmlns:p14="http://schemas.microsoft.com/office/powerpoint/2010/main" val="671584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7805F1-11B8-4FF8-A5CA-3D830B6728BF}" type="datetimeFigureOut">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A21C96-AFE5-4373-B678-9EA70DBF4800}" type="slidenum">
              <a:rPr lang="en-GB" smtClean="0"/>
              <a:t>‹#›</a:t>
            </a:fld>
            <a:endParaRPr lang="en-GB"/>
          </a:p>
        </p:txBody>
      </p:sp>
    </p:spTree>
    <p:extLst>
      <p:ext uri="{BB962C8B-B14F-4D97-AF65-F5344CB8AC3E}">
        <p14:creationId xmlns:p14="http://schemas.microsoft.com/office/powerpoint/2010/main" val="2502597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alpha val="49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7805F1-11B8-4FF8-A5CA-3D830B6728BF}" type="datetimeFigureOut">
              <a:rPr lang="en-GB" smtClean="0"/>
              <a:t>13/02/2017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A21C96-AFE5-4373-B678-9EA70DBF4800}" type="slidenum">
              <a:rPr lang="en-GB" smtClean="0"/>
              <a:t>‹#›</a:t>
            </a:fld>
            <a:endParaRPr lang="en-GB"/>
          </a:p>
        </p:txBody>
      </p:sp>
    </p:spTree>
    <p:extLst>
      <p:ext uri="{BB962C8B-B14F-4D97-AF65-F5344CB8AC3E}">
        <p14:creationId xmlns:p14="http://schemas.microsoft.com/office/powerpoint/2010/main" val="16207128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uodpress.wordpress.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836712"/>
            <a:ext cx="7224464" cy="5147431"/>
          </a:xfrm>
          <a:prstGeom prst="rect">
            <a:avLst/>
          </a:prstGeom>
        </p:spPr>
      </p:pic>
    </p:spTree>
    <p:extLst>
      <p:ext uri="{BB962C8B-B14F-4D97-AF65-F5344CB8AC3E}">
        <p14:creationId xmlns:p14="http://schemas.microsoft.com/office/powerpoint/2010/main" val="10100689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topics for change</a:t>
            </a:r>
            <a:endParaRPr lang="en-GB" dirty="0"/>
          </a:p>
        </p:txBody>
      </p:sp>
      <p:sp>
        <p:nvSpPr>
          <p:cNvPr id="3" name="Content Placeholder 2"/>
          <p:cNvSpPr>
            <a:spLocks noGrp="1"/>
          </p:cNvSpPr>
          <p:nvPr>
            <p:ph idx="1"/>
          </p:nvPr>
        </p:nvSpPr>
        <p:spPr/>
        <p:txBody>
          <a:bodyPr>
            <a:normAutofit lnSpcReduction="10000"/>
          </a:bodyPr>
          <a:lstStyle/>
          <a:p>
            <a:r>
              <a:rPr lang="en-GB" dirty="0" smtClean="0"/>
              <a:t>Group work / group mixing / composition</a:t>
            </a:r>
          </a:p>
          <a:p>
            <a:r>
              <a:rPr lang="en-GB" dirty="0" smtClean="0"/>
              <a:t>In class isolation</a:t>
            </a:r>
          </a:p>
          <a:p>
            <a:r>
              <a:rPr lang="en-GB" dirty="0" smtClean="0"/>
              <a:t>Perceived disengagement</a:t>
            </a:r>
          </a:p>
          <a:p>
            <a:r>
              <a:rPr lang="en-GB" dirty="0" smtClean="0"/>
              <a:t>Our confidence in dealing with difficult topics, e.g. Race, sexual identity</a:t>
            </a:r>
          </a:p>
          <a:p>
            <a:r>
              <a:rPr lang="en-GB" dirty="0" smtClean="0"/>
              <a:t>Curriculum bias</a:t>
            </a:r>
          </a:p>
          <a:p>
            <a:r>
              <a:rPr lang="en-GB" dirty="0" smtClean="0"/>
              <a:t>‘Seeing myself in the classroom.’</a:t>
            </a:r>
          </a:p>
          <a:p>
            <a:r>
              <a:rPr lang="en-GB" dirty="0" smtClean="0"/>
              <a:t>‘Role models’</a:t>
            </a:r>
            <a:endParaRPr lang="en-GB" dirty="0"/>
          </a:p>
        </p:txBody>
      </p:sp>
    </p:spTree>
    <p:extLst>
      <p:ext uri="{BB962C8B-B14F-4D97-AF65-F5344CB8AC3E}">
        <p14:creationId xmlns:p14="http://schemas.microsoft.com/office/powerpoint/2010/main" val="24606146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Induction / transition</a:t>
            </a:r>
            <a:endParaRPr lang="en-GB" dirty="0"/>
          </a:p>
        </p:txBody>
      </p:sp>
      <p:sp>
        <p:nvSpPr>
          <p:cNvPr id="3" name="Content Placeholder 2"/>
          <p:cNvSpPr>
            <a:spLocks noGrp="1"/>
          </p:cNvSpPr>
          <p:nvPr>
            <p:ph idx="1"/>
          </p:nvPr>
        </p:nvSpPr>
        <p:spPr/>
        <p:txBody>
          <a:bodyPr/>
          <a:lstStyle/>
          <a:p>
            <a:endParaRPr lang="en-GB" dirty="0" smtClean="0"/>
          </a:p>
          <a:p>
            <a:endParaRPr lang="en-GB" dirty="0"/>
          </a:p>
          <a:p>
            <a:r>
              <a:rPr lang="en-GB" dirty="0" smtClean="0"/>
              <a:t>Acknowledging prior educational experience</a:t>
            </a:r>
          </a:p>
          <a:p>
            <a:r>
              <a:rPr lang="en-GB" dirty="0" smtClean="0"/>
              <a:t>Making explicit the ‘Brookes HE experience’</a:t>
            </a:r>
          </a:p>
          <a:p>
            <a:r>
              <a:rPr lang="en-GB" dirty="0" smtClean="0"/>
              <a:t>Managing Expectations</a:t>
            </a:r>
            <a:endParaRPr lang="en-GB" dirty="0"/>
          </a:p>
          <a:p>
            <a:endParaRPr lang="en-GB" dirty="0"/>
          </a:p>
        </p:txBody>
      </p:sp>
    </p:spTree>
    <p:extLst>
      <p:ext uri="{BB962C8B-B14F-4D97-AF65-F5344CB8AC3E}">
        <p14:creationId xmlns:p14="http://schemas.microsoft.com/office/powerpoint/2010/main" val="31111750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Study- Bradford </a:t>
            </a:r>
            <a:endParaRPr lang="en-GB" dirty="0"/>
          </a:p>
        </p:txBody>
      </p:sp>
      <p:sp>
        <p:nvSpPr>
          <p:cNvPr id="3" name="Content Placeholder 2"/>
          <p:cNvSpPr>
            <a:spLocks noGrp="1"/>
          </p:cNvSpPr>
          <p:nvPr>
            <p:ph idx="1"/>
          </p:nvPr>
        </p:nvSpPr>
        <p:spPr/>
        <p:txBody>
          <a:bodyPr>
            <a:normAutofit lnSpcReduction="10000"/>
          </a:bodyPr>
          <a:lstStyle/>
          <a:p>
            <a:r>
              <a:rPr lang="en-GB" dirty="0" err="1" smtClean="0"/>
              <a:t>Trans:it</a:t>
            </a:r>
            <a:r>
              <a:rPr lang="en-GB" dirty="0" smtClean="0"/>
              <a:t>- Supporting students transition from FE to HE</a:t>
            </a:r>
          </a:p>
          <a:p>
            <a:r>
              <a:rPr lang="en-GB" dirty="0" smtClean="0"/>
              <a:t>6 topics</a:t>
            </a:r>
          </a:p>
          <a:p>
            <a:pPr lvl="1"/>
            <a:r>
              <a:rPr lang="en-GB" dirty="0"/>
              <a:t>You and Higher Education</a:t>
            </a:r>
          </a:p>
          <a:p>
            <a:pPr lvl="1"/>
            <a:r>
              <a:rPr lang="en-GB" dirty="0"/>
              <a:t>The Independent Learner</a:t>
            </a:r>
          </a:p>
          <a:p>
            <a:pPr lvl="1"/>
            <a:r>
              <a:rPr lang="en-GB" dirty="0"/>
              <a:t>Time Management</a:t>
            </a:r>
          </a:p>
          <a:p>
            <a:pPr lvl="1"/>
            <a:r>
              <a:rPr lang="en-GB" dirty="0"/>
              <a:t>Managing Information</a:t>
            </a:r>
          </a:p>
          <a:p>
            <a:pPr lvl="1"/>
            <a:r>
              <a:rPr lang="en-GB" dirty="0"/>
              <a:t>Writing for Higher Education</a:t>
            </a:r>
          </a:p>
          <a:p>
            <a:pPr lvl="1"/>
            <a:r>
              <a:rPr lang="en-GB" dirty="0"/>
              <a:t>Group Work</a:t>
            </a:r>
          </a:p>
          <a:p>
            <a:endParaRPr lang="en-GB" dirty="0"/>
          </a:p>
        </p:txBody>
      </p:sp>
    </p:spTree>
    <p:extLst>
      <p:ext uri="{BB962C8B-B14F-4D97-AF65-F5344CB8AC3E}">
        <p14:creationId xmlns:p14="http://schemas.microsoft.com/office/powerpoint/2010/main" val="33911832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Study Cont.</a:t>
            </a:r>
            <a:endParaRPr lang="en-GB" dirty="0"/>
          </a:p>
        </p:txBody>
      </p:sp>
      <p:sp>
        <p:nvSpPr>
          <p:cNvPr id="3" name="Content Placeholder 2"/>
          <p:cNvSpPr>
            <a:spLocks noGrp="1"/>
          </p:cNvSpPr>
          <p:nvPr>
            <p:ph idx="1"/>
          </p:nvPr>
        </p:nvSpPr>
        <p:spPr/>
        <p:txBody>
          <a:bodyPr/>
          <a:lstStyle/>
          <a:p>
            <a:r>
              <a:rPr lang="en-GB" dirty="0" smtClean="0"/>
              <a:t>Barriers highlighted by students:</a:t>
            </a:r>
          </a:p>
          <a:p>
            <a:pPr lvl="1"/>
            <a:r>
              <a:rPr lang="en-GB" dirty="0" smtClean="0"/>
              <a:t>External Commitments</a:t>
            </a:r>
          </a:p>
          <a:p>
            <a:pPr lvl="1"/>
            <a:r>
              <a:rPr lang="en-GB" dirty="0" smtClean="0"/>
              <a:t>Paid Work</a:t>
            </a:r>
          </a:p>
          <a:p>
            <a:pPr lvl="1"/>
            <a:r>
              <a:rPr lang="en-GB" dirty="0" smtClean="0"/>
              <a:t>Time Management</a:t>
            </a:r>
          </a:p>
          <a:p>
            <a:pPr lvl="1"/>
            <a:r>
              <a:rPr lang="en-GB" dirty="0" smtClean="0"/>
              <a:t>Lack of information</a:t>
            </a:r>
          </a:p>
          <a:p>
            <a:pPr lvl="1"/>
            <a:r>
              <a:rPr lang="en-GB" dirty="0" smtClean="0"/>
              <a:t>Belonging</a:t>
            </a:r>
          </a:p>
          <a:p>
            <a:pPr lvl="1"/>
            <a:r>
              <a:rPr lang="en-GB" dirty="0" smtClean="0"/>
              <a:t>Support</a:t>
            </a:r>
            <a:endParaRPr lang="en-GB" dirty="0"/>
          </a:p>
        </p:txBody>
      </p:sp>
    </p:spTree>
    <p:extLst>
      <p:ext uri="{BB962C8B-B14F-4D97-AF65-F5344CB8AC3E}">
        <p14:creationId xmlns:p14="http://schemas.microsoft.com/office/powerpoint/2010/main" val="20673116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Understanding the issues – Marginality</a:t>
            </a:r>
            <a:r>
              <a:rPr lang="en-GB" dirty="0"/>
              <a:t>,</a:t>
            </a:r>
            <a:r>
              <a:rPr lang="en-GB" dirty="0" smtClean="0"/>
              <a:t> Belonging &amp; Mattering</a:t>
            </a:r>
            <a:endParaRPr lang="en-GB" dirty="0"/>
          </a:p>
        </p:txBody>
      </p:sp>
      <p:sp>
        <p:nvSpPr>
          <p:cNvPr id="3" name="Content Placeholder 2"/>
          <p:cNvSpPr>
            <a:spLocks noGrp="1"/>
          </p:cNvSpPr>
          <p:nvPr>
            <p:ph idx="1"/>
          </p:nvPr>
        </p:nvSpPr>
        <p:spPr>
          <a:xfrm>
            <a:off x="457200" y="1999381"/>
            <a:ext cx="8229600" cy="4525963"/>
          </a:xfrm>
        </p:spPr>
        <p:txBody>
          <a:bodyPr/>
          <a:lstStyle/>
          <a:p>
            <a:r>
              <a:rPr lang="en-GB" dirty="0" smtClean="0"/>
              <a:t>Although there has been a focus on participation &amp; attainment the research suggests that issues of engagement and belonging are key to the whole student experience including attainment.</a:t>
            </a:r>
            <a:endParaRPr lang="en-GB" dirty="0"/>
          </a:p>
        </p:txBody>
      </p:sp>
    </p:spTree>
    <p:extLst>
      <p:ext uri="{BB962C8B-B14F-4D97-AF65-F5344CB8AC3E}">
        <p14:creationId xmlns:p14="http://schemas.microsoft.com/office/powerpoint/2010/main" val="20441660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pPr marL="0" indent="0">
              <a:spcBef>
                <a:spcPts val="0"/>
              </a:spcBef>
              <a:buNone/>
              <a:defRPr/>
            </a:pPr>
            <a:r>
              <a:rPr lang="en-GB" i="1" dirty="0"/>
              <a:t>“I have to prove myself in terms of, you know, making sure that everything I do is a 110 plus, not just 100% because there’s always someone who looks at you as being black and with an accent, they always look at you like you’re stupid” (</a:t>
            </a:r>
            <a:r>
              <a:rPr lang="en-GB" dirty="0"/>
              <a:t>Brookes student from Kenya)</a:t>
            </a:r>
          </a:p>
          <a:p>
            <a:pPr marL="0" indent="0">
              <a:spcBef>
                <a:spcPts val="0"/>
              </a:spcBef>
              <a:buNone/>
              <a:defRPr/>
            </a:pPr>
            <a:r>
              <a:rPr lang="en-GB" i="1" dirty="0"/>
              <a:t>“I need to ask these lecturers because I could have a baby right now, what implication will this have on my course and all I met was just really, you know, like barriers, constantly because I remember one of the lecturers he say to me, oh if I knew you were that pregnant I would not allow you on the course.”  (Brookes Student)</a:t>
            </a:r>
          </a:p>
          <a:p>
            <a:endParaRPr lang="en-GB" dirty="0"/>
          </a:p>
        </p:txBody>
      </p:sp>
    </p:spTree>
    <p:extLst>
      <p:ext uri="{BB962C8B-B14F-4D97-AF65-F5344CB8AC3E}">
        <p14:creationId xmlns:p14="http://schemas.microsoft.com/office/powerpoint/2010/main" val="18687857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Students</a:t>
            </a:r>
            <a:endParaRPr lang="en-GB" dirty="0"/>
          </a:p>
        </p:txBody>
      </p:sp>
      <p:sp>
        <p:nvSpPr>
          <p:cNvPr id="3" name="Content Placeholder 2"/>
          <p:cNvSpPr>
            <a:spLocks noGrp="1"/>
          </p:cNvSpPr>
          <p:nvPr>
            <p:ph idx="1"/>
          </p:nvPr>
        </p:nvSpPr>
        <p:spPr/>
        <p:txBody>
          <a:bodyPr>
            <a:normAutofit/>
          </a:bodyPr>
          <a:lstStyle/>
          <a:p>
            <a:pPr marL="0" indent="0">
              <a:buNone/>
            </a:pPr>
            <a:r>
              <a:rPr lang="en-GB" i="1" dirty="0"/>
              <a:t>“Certain universities are not that inviting. They </a:t>
            </a:r>
            <a:r>
              <a:rPr lang="en-GB" i="1" dirty="0" smtClean="0"/>
              <a:t>are not </a:t>
            </a:r>
            <a:r>
              <a:rPr lang="en-GB" i="1" dirty="0"/>
              <a:t>that accessible when it comes to grades and </a:t>
            </a:r>
            <a:r>
              <a:rPr lang="en-GB" i="1" dirty="0" smtClean="0"/>
              <a:t>not really </a:t>
            </a:r>
            <a:r>
              <a:rPr lang="en-GB" i="1" dirty="0"/>
              <a:t>properly advertised to Black students. So </a:t>
            </a:r>
            <a:r>
              <a:rPr lang="en-GB" i="1" dirty="0" smtClean="0"/>
              <a:t>Black students </a:t>
            </a:r>
            <a:r>
              <a:rPr lang="en-GB" i="1" dirty="0"/>
              <a:t>think that they’re not really good </a:t>
            </a:r>
            <a:r>
              <a:rPr lang="en-GB" i="1" dirty="0" smtClean="0"/>
              <a:t>enough. It’s </a:t>
            </a:r>
            <a:r>
              <a:rPr lang="en-GB" i="1" dirty="0"/>
              <a:t>not for them</a:t>
            </a:r>
            <a:r>
              <a:rPr lang="en-GB" i="1" dirty="0" smtClean="0"/>
              <a:t>.”</a:t>
            </a:r>
          </a:p>
          <a:p>
            <a:pPr marL="0" indent="0">
              <a:buNone/>
            </a:pPr>
            <a:endParaRPr lang="en-GB" i="1" dirty="0"/>
          </a:p>
          <a:p>
            <a:pPr marL="0" indent="0" algn="r">
              <a:buNone/>
            </a:pPr>
            <a:r>
              <a:rPr lang="en-GB" sz="1800" i="1" dirty="0" smtClean="0"/>
              <a:t>NUS 2011</a:t>
            </a:r>
            <a:endParaRPr lang="en-GB" sz="1800" dirty="0"/>
          </a:p>
        </p:txBody>
      </p:sp>
    </p:spTree>
    <p:extLst>
      <p:ext uri="{BB962C8B-B14F-4D97-AF65-F5344CB8AC3E}">
        <p14:creationId xmlns:p14="http://schemas.microsoft.com/office/powerpoint/2010/main" val="22234427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GB" dirty="0"/>
              <a:t>“It was very hard to transition at </a:t>
            </a:r>
            <a:r>
              <a:rPr lang="en-GB" dirty="0" err="1"/>
              <a:t>uni</a:t>
            </a:r>
            <a:r>
              <a:rPr lang="en-GB" dirty="0"/>
              <a:t> because I was confused about where I was going and I failed my first attempt at my first year because I was so anxious about being </a:t>
            </a:r>
            <a:r>
              <a:rPr lang="en-GB" dirty="0" err="1"/>
              <a:t>misgendered</a:t>
            </a:r>
            <a:r>
              <a:rPr lang="en-GB" dirty="0"/>
              <a:t> and ‘found out’. I couldn't pay attention in lectures and often got as far as the classroom door only to have a panic attack and have to go home</a:t>
            </a:r>
            <a:r>
              <a:rPr lang="en-GB" dirty="0" smtClean="0"/>
              <a:t>…</a:t>
            </a:r>
          </a:p>
          <a:p>
            <a:pPr marL="0" indent="0">
              <a:buNone/>
            </a:pPr>
            <a:endParaRPr lang="en-GB" dirty="0"/>
          </a:p>
          <a:p>
            <a:pPr marL="0" indent="0" algn="r">
              <a:buNone/>
            </a:pPr>
            <a:r>
              <a:rPr lang="en-GB" sz="2000" dirty="0" smtClean="0"/>
              <a:t>Trans respondent NUS 2015</a:t>
            </a:r>
            <a:endParaRPr lang="en-GB" sz="2000" dirty="0"/>
          </a:p>
        </p:txBody>
      </p:sp>
    </p:spTree>
    <p:extLst>
      <p:ext uri="{BB962C8B-B14F-4D97-AF65-F5344CB8AC3E}">
        <p14:creationId xmlns:p14="http://schemas.microsoft.com/office/powerpoint/2010/main" val="14225144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academic skills development</a:t>
            </a:r>
            <a:endParaRPr lang="en-GB" dirty="0"/>
          </a:p>
        </p:txBody>
      </p:sp>
      <p:sp>
        <p:nvSpPr>
          <p:cNvPr id="3" name="Content Placeholder 2"/>
          <p:cNvSpPr>
            <a:spLocks noGrp="1"/>
          </p:cNvSpPr>
          <p:nvPr>
            <p:ph idx="1"/>
          </p:nvPr>
        </p:nvSpPr>
        <p:spPr/>
        <p:txBody>
          <a:bodyPr/>
          <a:lstStyle/>
          <a:p>
            <a:r>
              <a:rPr lang="en-GB" dirty="0" smtClean="0"/>
              <a:t>Criticality</a:t>
            </a:r>
          </a:p>
          <a:p>
            <a:r>
              <a:rPr lang="en-GB" dirty="0" smtClean="0"/>
              <a:t>Reflection</a:t>
            </a:r>
          </a:p>
          <a:p>
            <a:r>
              <a:rPr lang="en-GB" dirty="0" smtClean="0"/>
              <a:t>Learner autonomy / independence</a:t>
            </a:r>
          </a:p>
          <a:p>
            <a:r>
              <a:rPr lang="en-GB" dirty="0" smtClean="0"/>
              <a:t>Assessments and assessment type</a:t>
            </a:r>
            <a:endParaRPr lang="en-GB" dirty="0"/>
          </a:p>
        </p:txBody>
      </p:sp>
    </p:spTree>
    <p:extLst>
      <p:ext uri="{BB962C8B-B14F-4D97-AF65-F5344CB8AC3E}">
        <p14:creationId xmlns:p14="http://schemas.microsoft.com/office/powerpoint/2010/main" val="24804430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Early Intervention</a:t>
            </a:r>
            <a:endParaRPr lang="en-GB" dirty="0"/>
          </a:p>
        </p:txBody>
      </p:sp>
      <p:sp>
        <p:nvSpPr>
          <p:cNvPr id="3" name="Content Placeholder 2"/>
          <p:cNvSpPr>
            <a:spLocks noGrp="1"/>
          </p:cNvSpPr>
          <p:nvPr>
            <p:ph idx="1"/>
          </p:nvPr>
        </p:nvSpPr>
        <p:spPr/>
        <p:txBody>
          <a:bodyPr/>
          <a:lstStyle/>
          <a:p>
            <a:r>
              <a:rPr lang="en-GB" dirty="0" smtClean="0"/>
              <a:t>Indicators </a:t>
            </a:r>
            <a:r>
              <a:rPr lang="en-GB" dirty="0"/>
              <a:t>of ‘at risk’ students, e.g. attendance, formative assessments, early summative </a:t>
            </a:r>
            <a:r>
              <a:rPr lang="en-GB" dirty="0" smtClean="0"/>
              <a:t>assessments.</a:t>
            </a:r>
            <a:endParaRPr lang="en-GB" dirty="0"/>
          </a:p>
          <a:p>
            <a:endParaRPr lang="en-GB" dirty="0"/>
          </a:p>
        </p:txBody>
      </p:sp>
    </p:spTree>
    <p:extLst>
      <p:ext uri="{BB962C8B-B14F-4D97-AF65-F5344CB8AC3E}">
        <p14:creationId xmlns:p14="http://schemas.microsoft.com/office/powerpoint/2010/main" val="14928064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1052736"/>
            <a:ext cx="8046156" cy="4525963"/>
          </a:xfrm>
        </p:spPr>
      </p:pic>
    </p:spTree>
    <p:extLst>
      <p:ext uri="{BB962C8B-B14F-4D97-AF65-F5344CB8AC3E}">
        <p14:creationId xmlns:p14="http://schemas.microsoft.com/office/powerpoint/2010/main" val="18722851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 summarise….</a:t>
            </a:r>
            <a:endParaRPr lang="en-GB"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99592" y="1112496"/>
            <a:ext cx="7130489" cy="5340840"/>
          </a:xfrm>
        </p:spPr>
      </p:pic>
    </p:spTree>
    <p:extLst>
      <p:ext uri="{BB962C8B-B14F-4D97-AF65-F5344CB8AC3E}">
        <p14:creationId xmlns:p14="http://schemas.microsoft.com/office/powerpoint/2010/main" val="12841287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3" name="Content Placeholder 2"/>
          <p:cNvSpPr>
            <a:spLocks noGrp="1"/>
          </p:cNvSpPr>
          <p:nvPr>
            <p:ph idx="1"/>
          </p:nvPr>
        </p:nvSpPr>
        <p:spPr>
          <a:xfrm>
            <a:off x="457200" y="1600200"/>
            <a:ext cx="8363272" cy="4493096"/>
          </a:xfrm>
        </p:spPr>
        <p:txBody>
          <a:bodyPr>
            <a:normAutofit fontScale="92500"/>
          </a:bodyPr>
          <a:lstStyle/>
          <a:p>
            <a:r>
              <a:rPr lang="en-GB" sz="3500" dirty="0" smtClean="0"/>
              <a:t>Inform and educate ourselves</a:t>
            </a:r>
          </a:p>
          <a:p>
            <a:pPr lvl="1"/>
            <a:r>
              <a:rPr lang="en-GB" sz="3100" dirty="0"/>
              <a:t>b</a:t>
            </a:r>
            <a:r>
              <a:rPr lang="en-GB" sz="3100" dirty="0" smtClean="0"/>
              <a:t>e aware of our own identity and assumptions, and how they impact on our practice</a:t>
            </a:r>
          </a:p>
          <a:p>
            <a:pPr marL="342900" lvl="1" indent="-342900">
              <a:buFont typeface="Arial" panose="020B0604020202020204" pitchFamily="34" charset="0"/>
              <a:buChar char="•"/>
            </a:pPr>
            <a:r>
              <a:rPr lang="en-GB" sz="3500" dirty="0"/>
              <a:t>B</a:t>
            </a:r>
            <a:r>
              <a:rPr lang="en-GB" sz="3500" dirty="0" smtClean="0"/>
              <a:t>uild </a:t>
            </a:r>
            <a:r>
              <a:rPr lang="en-GB" sz="3500" dirty="0"/>
              <a:t>a climate of trust and respect (from the start</a:t>
            </a:r>
            <a:r>
              <a:rPr lang="en-GB" sz="3500" dirty="0" smtClean="0"/>
              <a:t>)…links back to induction and orientation</a:t>
            </a:r>
            <a:endParaRPr lang="en-GB" sz="3500" dirty="0"/>
          </a:p>
          <a:p>
            <a:r>
              <a:rPr lang="en-GB" sz="3500" dirty="0"/>
              <a:t>K</a:t>
            </a:r>
            <a:r>
              <a:rPr lang="en-GB" sz="3500" dirty="0" smtClean="0"/>
              <a:t>now our students as much as we can</a:t>
            </a:r>
          </a:p>
          <a:p>
            <a:pPr lvl="1"/>
            <a:r>
              <a:rPr lang="en-GB" sz="3000" dirty="0"/>
              <a:t>d</a:t>
            </a:r>
            <a:r>
              <a:rPr lang="en-GB" sz="3000" dirty="0" smtClean="0"/>
              <a:t>o we always get the chance?</a:t>
            </a:r>
            <a:endParaRPr lang="en-GB" sz="3000" dirty="0"/>
          </a:p>
          <a:p>
            <a:pPr lvl="1"/>
            <a:endParaRPr lang="en-GB" sz="3100" dirty="0" smtClean="0"/>
          </a:p>
          <a:p>
            <a:endParaRPr lang="en-GB" dirty="0"/>
          </a:p>
        </p:txBody>
      </p:sp>
    </p:spTree>
    <p:extLst>
      <p:ext uri="{BB962C8B-B14F-4D97-AF65-F5344CB8AC3E}">
        <p14:creationId xmlns:p14="http://schemas.microsoft.com/office/powerpoint/2010/main" val="3896368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Context and approach</a:t>
            </a:r>
            <a:endParaRPr lang="en-GB" dirty="0"/>
          </a:p>
        </p:txBody>
      </p:sp>
      <p:sp>
        <p:nvSpPr>
          <p:cNvPr id="3" name="Content Placeholder 2"/>
          <p:cNvSpPr>
            <a:spLocks noGrp="1"/>
          </p:cNvSpPr>
          <p:nvPr>
            <p:ph idx="1"/>
          </p:nvPr>
        </p:nvSpPr>
        <p:spPr>
          <a:xfrm>
            <a:off x="457200" y="1600200"/>
            <a:ext cx="8229600" cy="4853136"/>
          </a:xfrm>
        </p:spPr>
        <p:txBody>
          <a:bodyPr>
            <a:normAutofit fontScale="92500" lnSpcReduction="20000"/>
          </a:bodyPr>
          <a:lstStyle/>
          <a:p>
            <a:r>
              <a:rPr lang="en-GB" dirty="0" smtClean="0"/>
              <a:t>Why are we doing these sessions?</a:t>
            </a:r>
          </a:p>
          <a:p>
            <a:pPr lvl="1"/>
            <a:r>
              <a:rPr lang="en-GB" dirty="0" smtClean="0"/>
              <a:t>Yes, our attainment gap for BME students</a:t>
            </a:r>
          </a:p>
          <a:p>
            <a:pPr lvl="1"/>
            <a:r>
              <a:rPr lang="en-GB" dirty="0" smtClean="0"/>
              <a:t>Opportunity to talk about the importance of inclusive practice in a </a:t>
            </a:r>
            <a:r>
              <a:rPr lang="en-GB" i="1" dirty="0" smtClean="0"/>
              <a:t>wider</a:t>
            </a:r>
            <a:r>
              <a:rPr lang="en-GB" dirty="0" smtClean="0"/>
              <a:t> sense</a:t>
            </a:r>
          </a:p>
          <a:p>
            <a:pPr marL="457200" lvl="1" indent="0">
              <a:buNone/>
            </a:pPr>
            <a:endParaRPr lang="en-GB" dirty="0"/>
          </a:p>
          <a:p>
            <a:r>
              <a:rPr lang="en-GB" dirty="0" smtClean="0"/>
              <a:t>What’s our focus?</a:t>
            </a:r>
          </a:p>
          <a:p>
            <a:pPr lvl="1"/>
            <a:r>
              <a:rPr lang="en-GB" dirty="0" smtClean="0"/>
              <a:t>The individual, the student perspective</a:t>
            </a:r>
          </a:p>
          <a:p>
            <a:pPr lvl="1"/>
            <a:r>
              <a:rPr lang="en-GB" dirty="0" smtClean="0"/>
              <a:t>Mostly, but not exclusively, BME and international students</a:t>
            </a:r>
          </a:p>
          <a:p>
            <a:pPr lvl="1"/>
            <a:r>
              <a:rPr lang="en-GB" dirty="0"/>
              <a:t>L</a:t>
            </a:r>
            <a:r>
              <a:rPr lang="en-GB" dirty="0" smtClean="0"/>
              <a:t>ooking at what we can do to be more inclusive</a:t>
            </a:r>
          </a:p>
          <a:p>
            <a:pPr lvl="2"/>
            <a:r>
              <a:rPr lang="en-GB" dirty="0"/>
              <a:t>i</a:t>
            </a:r>
            <a:r>
              <a:rPr lang="en-GB" dirty="0" smtClean="0"/>
              <a:t>nitiatives from other HEIs</a:t>
            </a:r>
          </a:p>
          <a:p>
            <a:pPr lvl="2"/>
            <a:r>
              <a:rPr lang="en-GB" dirty="0" smtClean="0"/>
              <a:t>tips at a more practical, lecturer/tutor level</a:t>
            </a:r>
          </a:p>
          <a:p>
            <a:pPr lvl="2"/>
            <a:endParaRPr lang="en-GB" dirty="0" smtClean="0"/>
          </a:p>
          <a:p>
            <a:pPr lvl="1"/>
            <a:endParaRPr lang="en-GB" dirty="0" smtClean="0"/>
          </a:p>
          <a:p>
            <a:endParaRPr lang="en-GB" dirty="0"/>
          </a:p>
        </p:txBody>
      </p:sp>
    </p:spTree>
    <p:extLst>
      <p:ext uri="{BB962C8B-B14F-4D97-AF65-F5344CB8AC3E}">
        <p14:creationId xmlns:p14="http://schemas.microsoft.com/office/powerpoint/2010/main" val="3499179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fade">
                                      <p:cBhvr>
                                        <p:cTn id="16" dur="500"/>
                                        <p:tgtEl>
                                          <p:spTgt spid="3">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fade">
                                      <p:cBhvr>
                                        <p:cTn id="19" dur="500"/>
                                        <p:tgtEl>
                                          <p:spTgt spid="3">
                                            <p:txEl>
                                              <p:pRg st="8" end="8"/>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fade">
                                      <p:cBhvr>
                                        <p:cTn id="2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 of </a:t>
            </a:r>
            <a:r>
              <a:rPr lang="en-GB" dirty="0"/>
              <a:t>s</a:t>
            </a:r>
            <a:r>
              <a:rPr lang="en-GB" dirty="0" smtClean="0"/>
              <a:t>ector diversity issues</a:t>
            </a:r>
            <a:endParaRPr lang="en-GB" dirty="0"/>
          </a:p>
        </p:txBody>
      </p:sp>
      <p:sp>
        <p:nvSpPr>
          <p:cNvPr id="3" name="Content Placeholder 2"/>
          <p:cNvSpPr>
            <a:spLocks noGrp="1"/>
          </p:cNvSpPr>
          <p:nvPr>
            <p:ph idx="1"/>
          </p:nvPr>
        </p:nvSpPr>
        <p:spPr/>
        <p:txBody>
          <a:bodyPr/>
          <a:lstStyle/>
          <a:p>
            <a:r>
              <a:rPr lang="en-GB" dirty="0" smtClean="0"/>
              <a:t>BME attainment  (there is a link, in part, to international student attainment)</a:t>
            </a:r>
          </a:p>
          <a:p>
            <a:r>
              <a:rPr lang="en-GB" dirty="0" smtClean="0"/>
              <a:t>Diversity of curriculum</a:t>
            </a:r>
          </a:p>
          <a:p>
            <a:r>
              <a:rPr lang="en-GB" dirty="0" smtClean="0"/>
              <a:t>Changes to Disabled Students Allowance</a:t>
            </a:r>
          </a:p>
          <a:p>
            <a:r>
              <a:rPr lang="en-GB" dirty="0" smtClean="0"/>
              <a:t>Gender equality vs(?) male attainment?</a:t>
            </a:r>
          </a:p>
          <a:p>
            <a:r>
              <a:rPr lang="en-GB" dirty="0" smtClean="0"/>
              <a:t>LGBTQ representation/retention</a:t>
            </a:r>
          </a:p>
          <a:p>
            <a:pPr marL="0" indent="0">
              <a:buNone/>
            </a:pPr>
            <a:endParaRPr lang="en-GB" dirty="0"/>
          </a:p>
        </p:txBody>
      </p:sp>
    </p:spTree>
    <p:extLst>
      <p:ext uri="{BB962C8B-B14F-4D97-AF65-F5344CB8AC3E}">
        <p14:creationId xmlns:p14="http://schemas.microsoft.com/office/powerpoint/2010/main" val="2082184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4"/>
          <p:cNvSpPr>
            <a:spLocks noGrp="1"/>
          </p:cNvSpPr>
          <p:nvPr>
            <p:ph type="title"/>
          </p:nvPr>
        </p:nvSpPr>
        <p:spPr>
          <a:xfrm>
            <a:off x="214313" y="0"/>
            <a:ext cx="8686800" cy="1571625"/>
          </a:xfrm>
        </p:spPr>
        <p:txBody>
          <a:bodyPr/>
          <a:lstStyle/>
          <a:p>
            <a:r>
              <a:rPr lang="en-GB" altLang="en-US" sz="2400" smtClean="0">
                <a:latin typeface="Arial" charset="0"/>
                <a:cs typeface="Arial" charset="0"/>
              </a:rPr>
              <a:t>Sector wide first degree undergraduate qualifiers obtaining a first or upper second class honours degree by academic year and ethnic group</a:t>
            </a:r>
          </a:p>
        </p:txBody>
      </p:sp>
      <p:pic>
        <p:nvPicPr>
          <p:cNvPr id="12291" name="Picture 2"/>
          <p:cNvPicPr>
            <a:picLocks noChangeAspect="1" noChangeArrowheads="1"/>
          </p:cNvPicPr>
          <p:nvPr/>
        </p:nvPicPr>
        <p:blipFill>
          <a:blip r:embed="rId3">
            <a:extLst>
              <a:ext uri="{28A0092B-C50C-407E-A947-70E740481C1C}">
                <a14:useLocalDpi xmlns:a14="http://schemas.microsoft.com/office/drawing/2010/main" val="0"/>
              </a:ext>
            </a:extLst>
          </a:blip>
          <a:srcRect t="10973"/>
          <a:stretch>
            <a:fillRect/>
          </a:stretch>
        </p:blipFill>
        <p:spPr bwMode="auto">
          <a:xfrm>
            <a:off x="1714500" y="1428750"/>
            <a:ext cx="485775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TextBox 7"/>
          <p:cNvSpPr txBox="1">
            <a:spLocks noChangeArrowheads="1"/>
          </p:cNvSpPr>
          <p:nvPr/>
        </p:nvSpPr>
        <p:spPr bwMode="auto">
          <a:xfrm>
            <a:off x="6429375" y="5786438"/>
            <a:ext cx="27146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sz="1200"/>
              <a:t>Source: ECU Statistical Report  2011</a:t>
            </a:r>
          </a:p>
        </p:txBody>
      </p:sp>
    </p:spTree>
    <p:extLst>
      <p:ext uri="{BB962C8B-B14F-4D97-AF65-F5344CB8AC3E}">
        <p14:creationId xmlns:p14="http://schemas.microsoft.com/office/powerpoint/2010/main" val="361873684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is in our classroom?</a:t>
            </a:r>
            <a:endParaRPr lang="en-GB" dirty="0"/>
          </a:p>
        </p:txBody>
      </p:sp>
      <p:sp>
        <p:nvSpPr>
          <p:cNvPr id="3" name="Content Placeholder 2"/>
          <p:cNvSpPr>
            <a:spLocks noGrp="1"/>
          </p:cNvSpPr>
          <p:nvPr>
            <p:ph idx="1"/>
          </p:nvPr>
        </p:nvSpPr>
        <p:spPr>
          <a:xfrm>
            <a:off x="780728" y="2060848"/>
            <a:ext cx="8363272" cy="4637112"/>
          </a:xfrm>
        </p:spPr>
        <p:txBody>
          <a:bodyPr>
            <a:normAutofit/>
          </a:bodyPr>
          <a:lstStyle/>
          <a:p>
            <a:endParaRPr lang="en-GB" dirty="0"/>
          </a:p>
          <a:p>
            <a:endParaRPr lang="en-GB" sz="2000" dirty="0" smtClean="0"/>
          </a:p>
          <a:p>
            <a:endParaRPr lang="en-GB" sz="2000" dirty="0"/>
          </a:p>
          <a:p>
            <a:endParaRPr lang="en-GB" sz="2000" dirty="0" smtClean="0"/>
          </a:p>
          <a:p>
            <a:endParaRPr lang="en-GB" sz="2000" dirty="0"/>
          </a:p>
          <a:p>
            <a:endParaRPr lang="en-GB" sz="2000" dirty="0" smtClean="0"/>
          </a:p>
          <a:p>
            <a:endParaRPr lang="en-GB" sz="2000" dirty="0"/>
          </a:p>
          <a:p>
            <a:endParaRPr lang="en-GB" sz="2000" dirty="0" smtClean="0"/>
          </a:p>
          <a:p>
            <a:endParaRPr lang="en-GB" sz="2000" dirty="0"/>
          </a:p>
          <a:p>
            <a:endParaRPr lang="en-GB" sz="2000" dirty="0" smtClean="0"/>
          </a:p>
          <a:p>
            <a:r>
              <a:rPr lang="en-GB" sz="2000" dirty="0" smtClean="0"/>
              <a:t>€</a:t>
            </a:r>
            <a:r>
              <a:rPr lang="en-GB" dirty="0" smtClean="0"/>
              <a:t> </a:t>
            </a:r>
            <a:r>
              <a:rPr lang="en-GB" sz="1600" dirty="0" smtClean="0"/>
              <a:t>limited data collected</a:t>
            </a:r>
            <a:endParaRPr lang="en-GB" sz="1600" dirty="0"/>
          </a:p>
        </p:txBody>
      </p:sp>
      <p:graphicFrame>
        <p:nvGraphicFramePr>
          <p:cNvPr id="4" name="Table 3"/>
          <p:cNvGraphicFramePr>
            <a:graphicFrameLocks noGrp="1"/>
          </p:cNvGraphicFramePr>
          <p:nvPr>
            <p:extLst>
              <p:ext uri="{D42A27DB-BD31-4B8C-83A1-F6EECF244321}">
                <p14:modId xmlns:p14="http://schemas.microsoft.com/office/powerpoint/2010/main" val="2810868041"/>
              </p:ext>
            </p:extLst>
          </p:nvPr>
        </p:nvGraphicFramePr>
        <p:xfrm>
          <a:off x="395535" y="1414924"/>
          <a:ext cx="8424936" cy="4678372"/>
        </p:xfrm>
        <a:graphic>
          <a:graphicData uri="http://schemas.openxmlformats.org/drawingml/2006/table">
            <a:tbl>
              <a:tblPr firstRow="1" bandRow="1">
                <a:tableStyleId>{5C22544A-7EE6-4342-B048-85BDC9FD1C3A}</a:tableStyleId>
              </a:tblPr>
              <a:tblGrid>
                <a:gridCol w="3240361"/>
                <a:gridCol w="3168352"/>
                <a:gridCol w="2016223"/>
              </a:tblGrid>
              <a:tr h="720080">
                <a:tc>
                  <a:txBody>
                    <a:bodyPr/>
                    <a:lstStyle/>
                    <a:p>
                      <a:endParaRPr lang="en-GB" dirty="0"/>
                    </a:p>
                  </a:txBody>
                  <a:tcPr/>
                </a:tc>
                <a:tc>
                  <a:txBody>
                    <a:bodyPr/>
                    <a:lstStyle/>
                    <a:p>
                      <a:r>
                        <a:rPr lang="en-GB" sz="1800" dirty="0" smtClean="0"/>
                        <a:t>England</a:t>
                      </a:r>
                      <a:endParaRPr lang="en-GB" dirty="0"/>
                    </a:p>
                  </a:txBody>
                  <a:tcPr/>
                </a:tc>
                <a:tc>
                  <a:txBody>
                    <a:bodyPr/>
                    <a:lstStyle/>
                    <a:p>
                      <a:r>
                        <a:rPr lang="en-GB" sz="1800" dirty="0" smtClean="0"/>
                        <a:t>Faculty</a:t>
                      </a:r>
                      <a:endParaRPr lang="en-GB" dirty="0"/>
                    </a:p>
                  </a:txBody>
                  <a:tcPr/>
                </a:tc>
              </a:tr>
              <a:tr h="561826">
                <a:tc>
                  <a:txBody>
                    <a:bodyPr/>
                    <a:lstStyle/>
                    <a:p>
                      <a:r>
                        <a:rPr lang="en-GB" sz="2400" dirty="0" smtClean="0"/>
                        <a:t>Disability / dyslexia </a:t>
                      </a:r>
                      <a:endParaRPr lang="en-GB" sz="2400" dirty="0"/>
                    </a:p>
                  </a:txBody>
                  <a:tcPr/>
                </a:tc>
                <a:tc>
                  <a:txBody>
                    <a:bodyPr/>
                    <a:lstStyle/>
                    <a:p>
                      <a:r>
                        <a:rPr lang="en-GB" sz="2400" dirty="0" smtClean="0"/>
                        <a:t>10.1% </a:t>
                      </a:r>
                      <a:endParaRPr lang="en-GB" sz="2400" dirty="0"/>
                    </a:p>
                  </a:txBody>
                  <a:tcPr/>
                </a:tc>
                <a:tc>
                  <a:txBody>
                    <a:bodyPr/>
                    <a:lstStyle/>
                    <a:p>
                      <a:r>
                        <a:rPr lang="en-GB" sz="2400" dirty="0" smtClean="0"/>
                        <a:t>11%</a:t>
                      </a:r>
                      <a:endParaRPr lang="en-GB" sz="2400" dirty="0"/>
                    </a:p>
                  </a:txBody>
                  <a:tcPr/>
                </a:tc>
              </a:tr>
              <a:tr h="1166366">
                <a:tc>
                  <a:txBody>
                    <a:bodyPr/>
                    <a:lstStyle/>
                    <a:p>
                      <a:r>
                        <a:rPr lang="en-GB" sz="2400" dirty="0" smtClean="0"/>
                        <a:t>Different cultural backgrounds (e.g. BME / international) </a:t>
                      </a:r>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23.2% (UK BME)</a:t>
                      </a:r>
                    </a:p>
                    <a:p>
                      <a:r>
                        <a:rPr lang="en-GB" sz="2400" dirty="0" smtClean="0"/>
                        <a:t>38.7% of Bus students are international</a:t>
                      </a:r>
                      <a:endParaRPr lang="en-GB" sz="2400" dirty="0"/>
                    </a:p>
                  </a:txBody>
                  <a:tcPr/>
                </a:tc>
                <a:tc>
                  <a:txBody>
                    <a:bodyPr/>
                    <a:lstStyle/>
                    <a:p>
                      <a:r>
                        <a:rPr lang="en-GB" sz="2400" dirty="0" smtClean="0"/>
                        <a:t>19.1% (UK BME)</a:t>
                      </a:r>
                    </a:p>
                    <a:p>
                      <a:r>
                        <a:rPr lang="en-GB" sz="2400" dirty="0" smtClean="0"/>
                        <a:t>29% </a:t>
                      </a:r>
                      <a:r>
                        <a:rPr lang="en-GB" sz="2400" dirty="0" err="1" smtClean="0"/>
                        <a:t>Int</a:t>
                      </a:r>
                      <a:r>
                        <a:rPr lang="en-GB" sz="2400" dirty="0" smtClean="0"/>
                        <a:t> </a:t>
                      </a:r>
                      <a:r>
                        <a:rPr lang="en-GB" sz="1400" dirty="0" smtClean="0"/>
                        <a:t>(+ 10% EU)</a:t>
                      </a:r>
                      <a:endParaRPr lang="en-GB" sz="1400" dirty="0"/>
                    </a:p>
                  </a:txBody>
                  <a:tcPr/>
                </a:tc>
              </a:tr>
              <a:tr h="561826">
                <a:tc>
                  <a:txBody>
                    <a:bodyPr/>
                    <a:lstStyle/>
                    <a:p>
                      <a:r>
                        <a:rPr lang="en-GB" sz="2400" dirty="0" smtClean="0"/>
                        <a:t>LGBT</a:t>
                      </a:r>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6%</a:t>
                      </a:r>
                      <a:r>
                        <a:rPr lang="en-GB" sz="2400" baseline="30000" dirty="0" smtClean="0"/>
                        <a:t>€</a:t>
                      </a:r>
                    </a:p>
                    <a:p>
                      <a:endParaRPr lang="en-GB" sz="2400" dirty="0"/>
                    </a:p>
                  </a:txBody>
                  <a:tcPr/>
                </a:tc>
                <a:tc>
                  <a:txBody>
                    <a:bodyPr/>
                    <a:lstStyle/>
                    <a:p>
                      <a:r>
                        <a:rPr lang="en-GB" sz="2400" dirty="0" smtClean="0"/>
                        <a:t>Unknown</a:t>
                      </a:r>
                      <a:endParaRPr lang="en-GB" sz="2400" dirty="0"/>
                    </a:p>
                  </a:txBody>
                  <a:tcPr/>
                </a:tc>
              </a:tr>
              <a:tr h="561826">
                <a:tc>
                  <a:txBody>
                    <a:bodyPr/>
                    <a:lstStyle/>
                    <a:p>
                      <a:r>
                        <a:rPr lang="en-GB" sz="2400" dirty="0" smtClean="0"/>
                        <a:t>Mature students </a:t>
                      </a:r>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44.6% (over 21)</a:t>
                      </a:r>
                    </a:p>
                    <a:p>
                      <a:endParaRPr lang="en-GB" sz="2400" dirty="0"/>
                    </a:p>
                  </a:txBody>
                  <a:tcPr/>
                </a:tc>
                <a:tc>
                  <a:txBody>
                    <a:bodyPr/>
                    <a:lstStyle/>
                    <a:p>
                      <a:r>
                        <a:rPr lang="en-GB" sz="2400" dirty="0" smtClean="0"/>
                        <a:t>37%</a:t>
                      </a:r>
                      <a:endParaRPr lang="en-GB" sz="2400" dirty="0"/>
                    </a:p>
                  </a:txBody>
                  <a:tcPr/>
                </a:tc>
              </a:tr>
              <a:tr h="561826">
                <a:tc>
                  <a:txBody>
                    <a:bodyPr/>
                    <a:lstStyle/>
                    <a:p>
                      <a:r>
                        <a:rPr lang="en-GB" sz="2400" dirty="0" smtClean="0"/>
                        <a:t>Gender</a:t>
                      </a:r>
                      <a:endParaRPr lang="en-GB" sz="2400" dirty="0"/>
                    </a:p>
                  </a:txBody>
                  <a:tcPr/>
                </a:tc>
                <a:tc>
                  <a:txBody>
                    <a:bodyPr/>
                    <a:lstStyle/>
                    <a:p>
                      <a:r>
                        <a:rPr lang="en-GB" sz="2400" dirty="0" smtClean="0"/>
                        <a:t>56.1% (female)</a:t>
                      </a:r>
                      <a:endParaRPr lang="en-GB" sz="2400" dirty="0"/>
                    </a:p>
                  </a:txBody>
                  <a:tcPr/>
                </a:tc>
                <a:tc>
                  <a:txBody>
                    <a:bodyPr/>
                    <a:lstStyle/>
                    <a:p>
                      <a:r>
                        <a:rPr lang="en-GB" sz="2400" dirty="0" smtClean="0"/>
                        <a:t>49%</a:t>
                      </a:r>
                      <a:endParaRPr lang="en-GB" sz="2400" dirty="0"/>
                    </a:p>
                  </a:txBody>
                  <a:tcPr/>
                </a:tc>
              </a:tr>
            </a:tbl>
          </a:graphicData>
        </a:graphic>
      </p:graphicFrame>
    </p:spTree>
    <p:extLst>
      <p:ext uri="{BB962C8B-B14F-4D97-AF65-F5344CB8AC3E}">
        <p14:creationId xmlns:p14="http://schemas.microsoft.com/office/powerpoint/2010/main" val="1035209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is in our classroom?</a:t>
            </a:r>
            <a:endParaRPr lang="en-GB" dirty="0"/>
          </a:p>
        </p:txBody>
      </p:sp>
      <p:sp>
        <p:nvSpPr>
          <p:cNvPr id="3" name="Content Placeholder 2"/>
          <p:cNvSpPr>
            <a:spLocks noGrp="1"/>
          </p:cNvSpPr>
          <p:nvPr>
            <p:ph idx="1"/>
          </p:nvPr>
        </p:nvSpPr>
        <p:spPr>
          <a:xfrm>
            <a:off x="780728" y="2060848"/>
            <a:ext cx="8363272" cy="4637112"/>
          </a:xfrm>
        </p:spPr>
        <p:txBody>
          <a:bodyPr>
            <a:normAutofit/>
          </a:bodyPr>
          <a:lstStyle/>
          <a:p>
            <a:endParaRPr lang="en-GB" dirty="0"/>
          </a:p>
          <a:p>
            <a:endParaRPr lang="en-GB" sz="2000" dirty="0" smtClean="0"/>
          </a:p>
          <a:p>
            <a:endParaRPr lang="en-GB" sz="2000" dirty="0"/>
          </a:p>
          <a:p>
            <a:endParaRPr lang="en-GB" sz="2000" dirty="0" smtClean="0"/>
          </a:p>
          <a:p>
            <a:endParaRPr lang="en-GB" sz="2000" dirty="0"/>
          </a:p>
          <a:p>
            <a:endParaRPr lang="en-GB" sz="2000" dirty="0" smtClean="0"/>
          </a:p>
          <a:p>
            <a:endParaRPr lang="en-GB" sz="2000" dirty="0"/>
          </a:p>
          <a:p>
            <a:endParaRPr lang="en-GB" sz="2000" dirty="0" smtClean="0"/>
          </a:p>
          <a:p>
            <a:endParaRPr lang="en-GB" sz="2000" dirty="0"/>
          </a:p>
          <a:p>
            <a:endParaRPr lang="en-GB" sz="2000" dirty="0" smtClean="0"/>
          </a:p>
          <a:p>
            <a:r>
              <a:rPr lang="en-GB" sz="2000" dirty="0" smtClean="0"/>
              <a:t>€</a:t>
            </a:r>
            <a:r>
              <a:rPr lang="en-GB" dirty="0" smtClean="0"/>
              <a:t> </a:t>
            </a:r>
            <a:r>
              <a:rPr lang="en-GB" sz="1600" dirty="0" smtClean="0"/>
              <a:t>limited data collected</a:t>
            </a:r>
            <a:endParaRPr lang="en-GB" sz="1600" dirty="0"/>
          </a:p>
        </p:txBody>
      </p:sp>
      <p:graphicFrame>
        <p:nvGraphicFramePr>
          <p:cNvPr id="4" name="Table 3"/>
          <p:cNvGraphicFramePr>
            <a:graphicFrameLocks noGrp="1"/>
          </p:cNvGraphicFramePr>
          <p:nvPr>
            <p:extLst>
              <p:ext uri="{D42A27DB-BD31-4B8C-83A1-F6EECF244321}">
                <p14:modId xmlns:p14="http://schemas.microsoft.com/office/powerpoint/2010/main" val="1475014131"/>
              </p:ext>
            </p:extLst>
          </p:nvPr>
        </p:nvGraphicFramePr>
        <p:xfrm>
          <a:off x="395535" y="1340768"/>
          <a:ext cx="8424938" cy="5315033"/>
        </p:xfrm>
        <a:graphic>
          <a:graphicData uri="http://schemas.openxmlformats.org/drawingml/2006/table">
            <a:tbl>
              <a:tblPr firstRow="1" bandRow="1">
                <a:tableStyleId>{5C22544A-7EE6-4342-B048-85BDC9FD1C3A}</a:tableStyleId>
              </a:tblPr>
              <a:tblGrid>
                <a:gridCol w="2396267"/>
                <a:gridCol w="2212246"/>
                <a:gridCol w="1296144"/>
                <a:gridCol w="1296144"/>
                <a:gridCol w="1224137"/>
              </a:tblGrid>
              <a:tr h="640026">
                <a:tc>
                  <a:txBody>
                    <a:bodyPr/>
                    <a:lstStyle/>
                    <a:p>
                      <a:endParaRPr lang="en-GB" dirty="0"/>
                    </a:p>
                  </a:txBody>
                  <a:tcPr/>
                </a:tc>
                <a:tc>
                  <a:txBody>
                    <a:bodyPr/>
                    <a:lstStyle/>
                    <a:p>
                      <a:r>
                        <a:rPr lang="en-GB" sz="1800" dirty="0" smtClean="0"/>
                        <a:t>England</a:t>
                      </a:r>
                      <a:endParaRPr lang="en-GB" dirty="0"/>
                    </a:p>
                  </a:txBody>
                  <a:tcPr/>
                </a:tc>
                <a:tc>
                  <a:txBody>
                    <a:bodyPr/>
                    <a:lstStyle/>
                    <a:p>
                      <a:r>
                        <a:rPr lang="en-GB" sz="1800" dirty="0" smtClean="0"/>
                        <a:t>Faculty</a:t>
                      </a:r>
                      <a:endParaRPr lang="en-GB" dirty="0"/>
                    </a:p>
                  </a:txBody>
                  <a:tcPr/>
                </a:tc>
                <a:tc>
                  <a:txBody>
                    <a:bodyPr/>
                    <a:lstStyle/>
                    <a:p>
                      <a:r>
                        <a:rPr lang="en-GB" dirty="0" smtClean="0"/>
                        <a:t>UG</a:t>
                      </a:r>
                      <a:endParaRPr lang="en-GB" dirty="0"/>
                    </a:p>
                  </a:txBody>
                  <a:tcPr/>
                </a:tc>
                <a:tc>
                  <a:txBody>
                    <a:bodyPr/>
                    <a:lstStyle/>
                    <a:p>
                      <a:r>
                        <a:rPr lang="en-GB" dirty="0" smtClean="0"/>
                        <a:t>Masters</a:t>
                      </a:r>
                      <a:endParaRPr lang="en-GB" dirty="0"/>
                    </a:p>
                  </a:txBody>
                  <a:tcPr/>
                </a:tc>
              </a:tr>
              <a:tr h="731469">
                <a:tc>
                  <a:txBody>
                    <a:bodyPr/>
                    <a:lstStyle/>
                    <a:p>
                      <a:r>
                        <a:rPr lang="en-GB" sz="2400" dirty="0" smtClean="0"/>
                        <a:t>Disability / dyslexia </a:t>
                      </a:r>
                      <a:endParaRPr lang="en-GB" sz="2400" dirty="0"/>
                    </a:p>
                  </a:txBody>
                  <a:tcPr/>
                </a:tc>
                <a:tc>
                  <a:txBody>
                    <a:bodyPr/>
                    <a:lstStyle/>
                    <a:p>
                      <a:r>
                        <a:rPr lang="en-GB" sz="2400" dirty="0" smtClean="0"/>
                        <a:t>10.1% </a:t>
                      </a:r>
                      <a:endParaRPr lang="en-GB" sz="2400" dirty="0"/>
                    </a:p>
                  </a:txBody>
                  <a:tcPr/>
                </a:tc>
                <a:tc>
                  <a:txBody>
                    <a:bodyPr/>
                    <a:lstStyle/>
                    <a:p>
                      <a:r>
                        <a:rPr lang="en-GB" sz="2400" dirty="0" smtClean="0"/>
                        <a:t>10%</a:t>
                      </a:r>
                      <a:endParaRPr lang="en-GB" sz="2400" dirty="0"/>
                    </a:p>
                  </a:txBody>
                  <a:tcPr/>
                </a:tc>
                <a:tc>
                  <a:txBody>
                    <a:bodyPr/>
                    <a:lstStyle/>
                    <a:p>
                      <a:r>
                        <a:rPr lang="en-GB" sz="2400" dirty="0" smtClean="0"/>
                        <a:t>13%</a:t>
                      </a:r>
                      <a:endParaRPr lang="en-GB" sz="2400" dirty="0"/>
                    </a:p>
                  </a:txBody>
                  <a:tcPr/>
                </a:tc>
                <a:tc>
                  <a:txBody>
                    <a:bodyPr/>
                    <a:lstStyle/>
                    <a:p>
                      <a:r>
                        <a:rPr lang="en-GB" sz="2400" dirty="0" smtClean="0"/>
                        <a:t>5%</a:t>
                      </a:r>
                      <a:endParaRPr lang="en-GB" sz="2400" dirty="0"/>
                    </a:p>
                  </a:txBody>
                  <a:tcPr/>
                </a:tc>
              </a:tr>
              <a:tr h="1706761">
                <a:tc>
                  <a:txBody>
                    <a:bodyPr/>
                    <a:lstStyle/>
                    <a:p>
                      <a:r>
                        <a:rPr lang="en-GB" sz="2400" dirty="0" smtClean="0"/>
                        <a:t>Different cultural backgrounds (e.g. BME / international) </a:t>
                      </a:r>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23.2% (UK BME)</a:t>
                      </a:r>
                    </a:p>
                    <a:p>
                      <a:r>
                        <a:rPr lang="en-GB" sz="2400" dirty="0" smtClean="0"/>
                        <a:t>38.7% of Bus students are international</a:t>
                      </a:r>
                      <a:endParaRPr lang="en-GB" sz="2400" dirty="0"/>
                    </a:p>
                  </a:txBody>
                  <a:tcPr/>
                </a:tc>
                <a:tc>
                  <a:txBody>
                    <a:bodyPr/>
                    <a:lstStyle/>
                    <a:p>
                      <a:r>
                        <a:rPr lang="en-GB" sz="2400" dirty="0" smtClean="0"/>
                        <a:t>26 % (BME)</a:t>
                      </a:r>
                    </a:p>
                    <a:p>
                      <a:r>
                        <a:rPr lang="en-GB" sz="2400" dirty="0" smtClean="0"/>
                        <a:t>29% </a:t>
                      </a:r>
                      <a:r>
                        <a:rPr lang="en-GB" sz="2400" dirty="0" err="1" smtClean="0"/>
                        <a:t>Int</a:t>
                      </a:r>
                      <a:r>
                        <a:rPr lang="en-GB" sz="2400" dirty="0" smtClean="0"/>
                        <a:t> </a:t>
                      </a:r>
                      <a:r>
                        <a:rPr lang="en-GB" sz="1400" dirty="0" smtClean="0"/>
                        <a:t>(+ 10% EU)</a:t>
                      </a:r>
                      <a:endParaRPr lang="en-GB" sz="1400" dirty="0"/>
                    </a:p>
                  </a:txBody>
                  <a:tcPr/>
                </a:tc>
                <a:tc>
                  <a:txBody>
                    <a:bodyPr/>
                    <a:lstStyle/>
                    <a:p>
                      <a:r>
                        <a:rPr lang="en-GB" sz="2400" dirty="0" smtClean="0"/>
                        <a:t>22% (BME)</a:t>
                      </a:r>
                    </a:p>
                    <a:p>
                      <a:r>
                        <a:rPr lang="en-GB" sz="2400" dirty="0" smtClean="0"/>
                        <a:t>24% </a:t>
                      </a:r>
                      <a:r>
                        <a:rPr lang="en-GB" sz="2400" dirty="0" err="1" smtClean="0"/>
                        <a:t>Int</a:t>
                      </a:r>
                      <a:r>
                        <a:rPr lang="en-GB" sz="2400" dirty="0" smtClean="0"/>
                        <a:t> </a:t>
                      </a:r>
                      <a:r>
                        <a:rPr lang="en-GB" sz="1400" dirty="0" smtClean="0"/>
                        <a:t>(+10% EU)</a:t>
                      </a:r>
                      <a:endParaRPr lang="en-GB" sz="1400" dirty="0"/>
                    </a:p>
                  </a:txBody>
                  <a:tcPr/>
                </a:tc>
                <a:tc>
                  <a:txBody>
                    <a:bodyPr/>
                    <a:lstStyle/>
                    <a:p>
                      <a:r>
                        <a:rPr lang="en-GB" sz="2400" dirty="0" smtClean="0"/>
                        <a:t>28% (BME)</a:t>
                      </a:r>
                    </a:p>
                    <a:p>
                      <a:r>
                        <a:rPr lang="en-GB" sz="2400" dirty="0" smtClean="0"/>
                        <a:t>55% </a:t>
                      </a:r>
                      <a:r>
                        <a:rPr lang="en-GB" sz="2400" dirty="0" err="1" smtClean="0"/>
                        <a:t>Int</a:t>
                      </a:r>
                      <a:r>
                        <a:rPr lang="en-GB" sz="2400" dirty="0" smtClean="0"/>
                        <a:t> </a:t>
                      </a:r>
                      <a:r>
                        <a:rPr lang="en-GB" sz="1400" dirty="0" smtClean="0"/>
                        <a:t>+ 12%</a:t>
                      </a:r>
                      <a:r>
                        <a:rPr lang="en-GB" sz="1400" baseline="0" dirty="0" smtClean="0"/>
                        <a:t> EU)</a:t>
                      </a:r>
                      <a:endParaRPr lang="en-GB" sz="1400" dirty="0"/>
                    </a:p>
                  </a:txBody>
                  <a:tcPr/>
                </a:tc>
              </a:tr>
              <a:tr h="731469">
                <a:tc>
                  <a:txBody>
                    <a:bodyPr/>
                    <a:lstStyle/>
                    <a:p>
                      <a:r>
                        <a:rPr lang="en-GB" sz="2400" dirty="0" smtClean="0"/>
                        <a:t>LGBT</a:t>
                      </a:r>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6%</a:t>
                      </a:r>
                      <a:r>
                        <a:rPr lang="en-GB" sz="2400" baseline="30000" dirty="0" smtClean="0"/>
                        <a:t>€</a:t>
                      </a:r>
                    </a:p>
                    <a:p>
                      <a:endParaRPr lang="en-GB" sz="2400" dirty="0"/>
                    </a:p>
                  </a:txBody>
                  <a:tcPr/>
                </a:tc>
                <a:tc>
                  <a:txBody>
                    <a:bodyPr/>
                    <a:lstStyle/>
                    <a:p>
                      <a:r>
                        <a:rPr lang="en-GB" sz="2000" dirty="0" smtClean="0"/>
                        <a:t>Unknown</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Unknown</a:t>
                      </a:r>
                    </a:p>
                    <a:p>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Unknown</a:t>
                      </a:r>
                    </a:p>
                    <a:p>
                      <a:endParaRPr lang="en-GB" sz="2000" dirty="0"/>
                    </a:p>
                  </a:txBody>
                  <a:tcPr/>
                </a:tc>
              </a:tr>
              <a:tr h="731469">
                <a:tc>
                  <a:txBody>
                    <a:bodyPr/>
                    <a:lstStyle/>
                    <a:p>
                      <a:r>
                        <a:rPr lang="en-GB" sz="2400" dirty="0" smtClean="0"/>
                        <a:t>Mature students </a:t>
                      </a:r>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44.6% (over 21)</a:t>
                      </a:r>
                    </a:p>
                    <a:p>
                      <a:endParaRPr lang="en-GB" sz="2400" dirty="0"/>
                    </a:p>
                  </a:txBody>
                  <a:tcPr/>
                </a:tc>
                <a:tc>
                  <a:txBody>
                    <a:bodyPr/>
                    <a:lstStyle/>
                    <a:p>
                      <a:r>
                        <a:rPr lang="en-GB" sz="2400" dirty="0" smtClean="0"/>
                        <a:t>37%</a:t>
                      </a:r>
                      <a:endParaRPr lang="en-GB" sz="2400" dirty="0"/>
                    </a:p>
                  </a:txBody>
                  <a:tcPr/>
                </a:tc>
                <a:tc>
                  <a:txBody>
                    <a:bodyPr/>
                    <a:lstStyle/>
                    <a:p>
                      <a:r>
                        <a:rPr lang="en-GB" sz="2400" dirty="0" smtClean="0"/>
                        <a:t>14%</a:t>
                      </a:r>
                      <a:endParaRPr lang="en-GB" sz="2400" dirty="0"/>
                    </a:p>
                  </a:txBody>
                  <a:tcPr/>
                </a:tc>
                <a:tc>
                  <a:txBody>
                    <a:bodyPr/>
                    <a:lstStyle/>
                    <a:p>
                      <a:endParaRPr lang="en-GB" sz="2400" dirty="0"/>
                    </a:p>
                  </a:txBody>
                  <a:tcPr/>
                </a:tc>
              </a:tr>
              <a:tr h="499366">
                <a:tc>
                  <a:txBody>
                    <a:bodyPr/>
                    <a:lstStyle/>
                    <a:p>
                      <a:r>
                        <a:rPr lang="en-GB" sz="2400" dirty="0" smtClean="0"/>
                        <a:t>Gender</a:t>
                      </a:r>
                      <a:endParaRPr lang="en-GB" sz="2400" dirty="0"/>
                    </a:p>
                  </a:txBody>
                  <a:tcPr/>
                </a:tc>
                <a:tc>
                  <a:txBody>
                    <a:bodyPr/>
                    <a:lstStyle/>
                    <a:p>
                      <a:r>
                        <a:rPr lang="en-GB" sz="2400" dirty="0" smtClean="0"/>
                        <a:t>56.1% (female)</a:t>
                      </a:r>
                      <a:endParaRPr lang="en-GB" sz="2400" dirty="0"/>
                    </a:p>
                  </a:txBody>
                  <a:tcPr/>
                </a:tc>
                <a:tc>
                  <a:txBody>
                    <a:bodyPr/>
                    <a:lstStyle/>
                    <a:p>
                      <a:r>
                        <a:rPr lang="en-GB" sz="2400" dirty="0" smtClean="0"/>
                        <a:t>49%</a:t>
                      </a:r>
                      <a:endParaRPr lang="en-GB" sz="2400" dirty="0"/>
                    </a:p>
                  </a:txBody>
                  <a:tcPr/>
                </a:tc>
                <a:tc>
                  <a:txBody>
                    <a:bodyPr/>
                    <a:lstStyle/>
                    <a:p>
                      <a:r>
                        <a:rPr lang="en-GB" sz="2400" dirty="0" smtClean="0"/>
                        <a:t>47%</a:t>
                      </a:r>
                      <a:endParaRPr lang="en-GB" sz="2400" dirty="0"/>
                    </a:p>
                  </a:txBody>
                  <a:tcPr/>
                </a:tc>
                <a:tc>
                  <a:txBody>
                    <a:bodyPr/>
                    <a:lstStyle/>
                    <a:p>
                      <a:r>
                        <a:rPr lang="en-GB" sz="2400" dirty="0" smtClean="0"/>
                        <a:t>64%</a:t>
                      </a:r>
                      <a:endParaRPr lang="en-GB" sz="2400" dirty="0"/>
                    </a:p>
                  </a:txBody>
                  <a:tcPr/>
                </a:tc>
              </a:tr>
            </a:tbl>
          </a:graphicData>
        </a:graphic>
      </p:graphicFrame>
    </p:spTree>
    <p:extLst>
      <p:ext uri="{BB962C8B-B14F-4D97-AF65-F5344CB8AC3E}">
        <p14:creationId xmlns:p14="http://schemas.microsoft.com/office/powerpoint/2010/main" val="2870060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Attainment gaps across groups</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14500761"/>
              </p:ext>
            </p:extLst>
          </p:nvPr>
        </p:nvGraphicFramePr>
        <p:xfrm>
          <a:off x="457200" y="1403072"/>
          <a:ext cx="8229600" cy="4485640"/>
        </p:xfrm>
        <a:graphic>
          <a:graphicData uri="http://schemas.openxmlformats.org/drawingml/2006/table">
            <a:tbl>
              <a:tblPr firstRow="1" bandRow="1">
                <a:tableStyleId>{5C22544A-7EE6-4342-B048-85BDC9FD1C3A}</a:tableStyleId>
              </a:tblPr>
              <a:tblGrid>
                <a:gridCol w="2743200"/>
                <a:gridCol w="3603848"/>
                <a:gridCol w="1882552"/>
              </a:tblGrid>
              <a:tr h="370840">
                <a:tc>
                  <a:txBody>
                    <a:bodyPr/>
                    <a:lstStyle/>
                    <a:p>
                      <a:endParaRPr lang="en-GB" dirty="0"/>
                    </a:p>
                  </a:txBody>
                  <a:tcPr/>
                </a:tc>
                <a:tc>
                  <a:txBody>
                    <a:bodyPr/>
                    <a:lstStyle/>
                    <a:p>
                      <a:r>
                        <a:rPr lang="en-GB" dirty="0" smtClean="0"/>
                        <a:t>England</a:t>
                      </a:r>
                      <a:endParaRPr lang="en-GB" dirty="0"/>
                    </a:p>
                  </a:txBody>
                  <a:tcPr/>
                </a:tc>
                <a:tc>
                  <a:txBody>
                    <a:bodyPr/>
                    <a:lstStyle/>
                    <a:p>
                      <a:r>
                        <a:rPr lang="en-GB" dirty="0" smtClean="0"/>
                        <a:t>Faculty</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Disability / dyslexia </a:t>
                      </a:r>
                    </a:p>
                    <a:p>
                      <a:endParaRPr lang="en-GB" sz="2400" dirty="0"/>
                    </a:p>
                  </a:txBody>
                  <a:tcPr/>
                </a:tc>
                <a:tc>
                  <a:txBody>
                    <a:bodyPr/>
                    <a:lstStyle/>
                    <a:p>
                      <a:r>
                        <a:rPr lang="en-GB" sz="2400" dirty="0" smtClean="0"/>
                        <a:t>-1.2% (varies by disability)</a:t>
                      </a:r>
                      <a:endParaRPr lang="en-GB" sz="2400" dirty="0"/>
                    </a:p>
                  </a:txBody>
                  <a:tcPr/>
                </a:tc>
                <a:tc>
                  <a:txBody>
                    <a:bodyPr/>
                    <a:lstStyle/>
                    <a:p>
                      <a:endParaRPr lang="en-GB" sz="2400" dirty="0"/>
                    </a:p>
                  </a:txBody>
                  <a:tcPr/>
                </a:tc>
              </a:tr>
              <a:tr h="370840">
                <a:tc>
                  <a:txBody>
                    <a:bodyPr/>
                    <a:lstStyle/>
                    <a:p>
                      <a:r>
                        <a:rPr lang="en-GB" sz="2400" dirty="0" smtClean="0"/>
                        <a:t>BME</a:t>
                      </a:r>
                      <a:endParaRPr lang="en-GB" sz="2400" dirty="0"/>
                    </a:p>
                  </a:txBody>
                  <a:tcPr/>
                </a:tc>
                <a:tc>
                  <a:txBody>
                    <a:bodyPr/>
                    <a:lstStyle/>
                    <a:p>
                      <a:r>
                        <a:rPr lang="en-GB" sz="2400" dirty="0" smtClean="0"/>
                        <a:t>-16% (varies by ethnicity)</a:t>
                      </a:r>
                      <a:endParaRPr lang="en-GB" sz="2400" dirty="0"/>
                    </a:p>
                  </a:txBody>
                  <a:tcPr/>
                </a:tc>
                <a:tc>
                  <a:txBody>
                    <a:bodyPr/>
                    <a:lstStyle/>
                    <a:p>
                      <a:r>
                        <a:rPr lang="en-GB" sz="2400" dirty="0" smtClean="0"/>
                        <a:t>-19% to -9% (UG)</a:t>
                      </a:r>
                    </a:p>
                    <a:p>
                      <a:r>
                        <a:rPr lang="en-GB" sz="2400" dirty="0" smtClean="0"/>
                        <a:t>-52% (PG)</a:t>
                      </a:r>
                      <a:endParaRPr lang="en-GB" sz="2400" dirty="0"/>
                    </a:p>
                  </a:txBody>
                  <a:tcPr/>
                </a:tc>
              </a:tr>
              <a:tr h="370840">
                <a:tc>
                  <a:txBody>
                    <a:bodyPr/>
                    <a:lstStyle/>
                    <a:p>
                      <a:r>
                        <a:rPr lang="en-GB" sz="2400" dirty="0" smtClean="0"/>
                        <a:t>International</a:t>
                      </a:r>
                      <a:endParaRPr lang="en-GB" sz="2400" dirty="0"/>
                    </a:p>
                  </a:txBody>
                  <a:tcPr/>
                </a:tc>
                <a:tc>
                  <a:txBody>
                    <a:bodyPr/>
                    <a:lstStyle/>
                    <a:p>
                      <a:r>
                        <a:rPr lang="en-GB" sz="2400" dirty="0" smtClean="0"/>
                        <a:t>Unknown</a:t>
                      </a:r>
                      <a:r>
                        <a:rPr lang="en-GB" sz="2400" baseline="0" dirty="0" smtClean="0"/>
                        <a:t> (anecdotally lower than UK)</a:t>
                      </a:r>
                      <a:endParaRPr lang="en-GB" sz="2400" dirty="0"/>
                    </a:p>
                  </a:txBody>
                  <a:tcPr/>
                </a:tc>
                <a:tc>
                  <a:txBody>
                    <a:bodyPr/>
                    <a:lstStyle/>
                    <a:p>
                      <a:r>
                        <a:rPr lang="en-GB" sz="2400" dirty="0" smtClean="0"/>
                        <a:t>-33% (UG)</a:t>
                      </a:r>
                    </a:p>
                    <a:p>
                      <a:r>
                        <a:rPr lang="en-GB" sz="2400" dirty="0" smtClean="0"/>
                        <a:t>-44% (PG)</a:t>
                      </a:r>
                      <a:endParaRPr lang="en-GB" sz="2400" dirty="0"/>
                    </a:p>
                  </a:txBody>
                  <a:tcPr/>
                </a:tc>
              </a:tr>
              <a:tr h="370840">
                <a:tc>
                  <a:txBody>
                    <a:bodyPr/>
                    <a:lstStyle/>
                    <a:p>
                      <a:r>
                        <a:rPr lang="en-GB" sz="2400" dirty="0" smtClean="0"/>
                        <a:t>Gender (female)</a:t>
                      </a:r>
                      <a:endParaRPr lang="en-GB" sz="2400" dirty="0"/>
                    </a:p>
                  </a:txBody>
                  <a:tcPr/>
                </a:tc>
                <a:tc>
                  <a:txBody>
                    <a:bodyPr/>
                    <a:lstStyle/>
                    <a:p>
                      <a:r>
                        <a:rPr lang="en-GB" sz="2400" dirty="0" smtClean="0"/>
                        <a:t>+5.1% (varies by subject)</a:t>
                      </a:r>
                      <a:endParaRPr lang="en-GB" sz="2400" dirty="0"/>
                    </a:p>
                  </a:txBody>
                  <a:tcPr/>
                </a:tc>
                <a:tc>
                  <a:txBody>
                    <a:bodyPr/>
                    <a:lstStyle/>
                    <a:p>
                      <a:endParaRPr lang="en-GB" sz="2400" dirty="0"/>
                    </a:p>
                  </a:txBody>
                  <a:tcPr/>
                </a:tc>
              </a:tr>
              <a:tr h="370840">
                <a:tc>
                  <a:txBody>
                    <a:bodyPr/>
                    <a:lstStyle/>
                    <a:p>
                      <a:r>
                        <a:rPr lang="en-GB" sz="2400" dirty="0" smtClean="0"/>
                        <a:t>Mature Students (over 21)</a:t>
                      </a:r>
                      <a:endParaRPr lang="en-GB" sz="2400" dirty="0"/>
                    </a:p>
                  </a:txBody>
                  <a:tcPr/>
                </a:tc>
                <a:tc>
                  <a:txBody>
                    <a:bodyPr/>
                    <a:lstStyle/>
                    <a:p>
                      <a:r>
                        <a:rPr lang="en-GB" sz="2400" dirty="0" smtClean="0"/>
                        <a:t>-13.3%</a:t>
                      </a:r>
                      <a:endParaRPr lang="en-GB" sz="2400" dirty="0"/>
                    </a:p>
                  </a:txBody>
                  <a:tcPr/>
                </a:tc>
                <a:tc>
                  <a:txBody>
                    <a:bodyPr/>
                    <a:lstStyle/>
                    <a:p>
                      <a:r>
                        <a:rPr lang="en-GB" sz="2400" dirty="0" smtClean="0"/>
                        <a:t>-18.4%</a:t>
                      </a:r>
                      <a:endParaRPr lang="en-GB" sz="2400" dirty="0"/>
                    </a:p>
                  </a:txBody>
                  <a:tcPr/>
                </a:tc>
              </a:tr>
            </a:tbl>
          </a:graphicData>
        </a:graphic>
      </p:graphicFrame>
      <p:sp>
        <p:nvSpPr>
          <p:cNvPr id="7" name="TextBox 6"/>
          <p:cNvSpPr txBox="1"/>
          <p:nvPr/>
        </p:nvSpPr>
        <p:spPr>
          <a:xfrm>
            <a:off x="755576" y="5805264"/>
            <a:ext cx="3816424" cy="646331"/>
          </a:xfrm>
          <a:prstGeom prst="rect">
            <a:avLst/>
          </a:prstGeom>
          <a:noFill/>
        </p:spPr>
        <p:txBody>
          <a:bodyPr wrap="square" rtlCol="0">
            <a:spAutoFit/>
          </a:bodyPr>
          <a:lstStyle/>
          <a:p>
            <a:r>
              <a:rPr lang="en-GB" dirty="0" smtClean="0"/>
              <a:t>Percentage gap based on good completion (1</a:t>
            </a:r>
            <a:r>
              <a:rPr lang="en-GB" baseline="30000" dirty="0" smtClean="0"/>
              <a:t>st</a:t>
            </a:r>
            <a:r>
              <a:rPr lang="en-GB" dirty="0" smtClean="0"/>
              <a:t> / 2.1)</a:t>
            </a:r>
            <a:endParaRPr lang="en-GB" dirty="0"/>
          </a:p>
        </p:txBody>
      </p:sp>
    </p:spTree>
    <p:extLst>
      <p:ext uri="{BB962C8B-B14F-4D97-AF65-F5344CB8AC3E}">
        <p14:creationId xmlns:p14="http://schemas.microsoft.com/office/powerpoint/2010/main" val="41167359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study - Derby</a:t>
            </a:r>
            <a:endParaRPr lang="en-GB" dirty="0"/>
          </a:p>
        </p:txBody>
      </p:sp>
      <p:sp>
        <p:nvSpPr>
          <p:cNvPr id="3" name="Content Placeholder 2"/>
          <p:cNvSpPr>
            <a:spLocks noGrp="1"/>
          </p:cNvSpPr>
          <p:nvPr>
            <p:ph idx="1"/>
          </p:nvPr>
        </p:nvSpPr>
        <p:spPr>
          <a:xfrm>
            <a:off x="539552" y="1844824"/>
            <a:ext cx="8229600" cy="4525963"/>
          </a:xfrm>
        </p:spPr>
        <p:txBody>
          <a:bodyPr>
            <a:normAutofit fontScale="92500" lnSpcReduction="20000"/>
          </a:bodyPr>
          <a:lstStyle/>
          <a:p>
            <a:r>
              <a:rPr lang="en-GB" dirty="0" smtClean="0">
                <a:hlinkClick r:id="rId3"/>
              </a:rPr>
              <a:t>https://uodpress.wordpress.com</a:t>
            </a:r>
            <a:endParaRPr lang="en-GB" dirty="0" smtClean="0"/>
          </a:p>
          <a:p>
            <a:endParaRPr lang="en-GB" dirty="0" smtClean="0"/>
          </a:p>
          <a:p>
            <a:r>
              <a:rPr lang="en-GB" dirty="0" smtClean="0"/>
              <a:t>BME </a:t>
            </a:r>
            <a:r>
              <a:rPr lang="en-GB" dirty="0"/>
              <a:t>attainment gap </a:t>
            </a:r>
            <a:r>
              <a:rPr lang="en-GB" dirty="0" smtClean="0"/>
              <a:t>fallen </a:t>
            </a:r>
            <a:r>
              <a:rPr lang="en-GB" dirty="0"/>
              <a:t>from 24% to 14% in three years </a:t>
            </a:r>
            <a:r>
              <a:rPr lang="en-GB" dirty="0" smtClean="0"/>
              <a:t>(likely </a:t>
            </a:r>
            <a:r>
              <a:rPr lang="en-GB" dirty="0"/>
              <a:t>to continue falling to around 12% in the latest reporting </a:t>
            </a:r>
            <a:r>
              <a:rPr lang="en-GB" dirty="0" smtClean="0"/>
              <a:t>year.)</a:t>
            </a:r>
          </a:p>
          <a:p>
            <a:endParaRPr lang="en-GB" dirty="0" smtClean="0"/>
          </a:p>
          <a:p>
            <a:r>
              <a:rPr lang="en-GB" dirty="0" smtClean="0"/>
              <a:t>Taken an inclusive approach which focuses on small interventions, e.g. assignment checklist, increasing student confidence, professionalism in the classrooms</a:t>
            </a:r>
            <a:endParaRPr lang="en-GB" dirty="0"/>
          </a:p>
        </p:txBody>
      </p:sp>
    </p:spTree>
    <p:extLst>
      <p:ext uri="{BB962C8B-B14F-4D97-AF65-F5344CB8AC3E}">
        <p14:creationId xmlns:p14="http://schemas.microsoft.com/office/powerpoint/2010/main" val="4260007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4356</TotalTime>
  <Words>1323</Words>
  <Application>Microsoft Office PowerPoint</Application>
  <PresentationFormat>On-screen Show (4:3)</PresentationFormat>
  <Paragraphs>203</Paragraphs>
  <Slides>21</Slides>
  <Notes>16</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Context and approach</vt:lpstr>
      <vt:lpstr>Examples of sector diversity issues</vt:lpstr>
      <vt:lpstr>Sector wide first degree undergraduate qualifiers obtaining a first or upper second class honours degree by academic year and ethnic group</vt:lpstr>
      <vt:lpstr>Who is in our classroom?</vt:lpstr>
      <vt:lpstr>Who is in our classroom?</vt:lpstr>
      <vt:lpstr>Attainment gaps across groups</vt:lpstr>
      <vt:lpstr>Case study - Derby</vt:lpstr>
      <vt:lpstr>Key topics for change</vt:lpstr>
      <vt:lpstr>Induction / transition</vt:lpstr>
      <vt:lpstr>Case Study- Bradford </vt:lpstr>
      <vt:lpstr>Case Study Cont.</vt:lpstr>
      <vt:lpstr>Understanding the issues – Marginality, Belonging &amp; Mattering</vt:lpstr>
      <vt:lpstr>PowerPoint Presentation</vt:lpstr>
      <vt:lpstr>Students</vt:lpstr>
      <vt:lpstr>PowerPoint Presentation</vt:lpstr>
      <vt:lpstr>academic skills development</vt:lpstr>
      <vt:lpstr>Early Intervention</vt:lpstr>
      <vt:lpstr>To summarise….</vt:lpstr>
      <vt:lpstr>Summary</vt:lpstr>
    </vt:vector>
  </TitlesOfParts>
  <Company>Oxford Brookes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Inclusivity session</dc:title>
  <dc:creator>Neil Currant</dc:creator>
  <cp:lastModifiedBy>Administrator</cp:lastModifiedBy>
  <cp:revision>122</cp:revision>
  <cp:lastPrinted>2016-01-28T22:05:31Z</cp:lastPrinted>
  <dcterms:created xsi:type="dcterms:W3CDTF">2016-01-20T14:40:40Z</dcterms:created>
  <dcterms:modified xsi:type="dcterms:W3CDTF">2017-02-13T13:21:37Z</dcterms:modified>
</cp:coreProperties>
</file>