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0" r:id="rId3"/>
    <p:sldId id="257" r:id="rId4"/>
    <p:sldId id="271" r:id="rId5"/>
    <p:sldId id="273" r:id="rId6"/>
    <p:sldId id="272" r:id="rId7"/>
    <p:sldId id="261" r:id="rId8"/>
    <p:sldId id="274" r:id="rId9"/>
    <p:sldId id="263" r:id="rId10"/>
  </p:sldIdLst>
  <p:sldSz cx="12188825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0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9" autoAdjust="0"/>
    <p:restoredTop sz="94599" autoAdjust="0"/>
  </p:normalViewPr>
  <p:slideViewPr>
    <p:cSldViewPr>
      <p:cViewPr>
        <p:scale>
          <a:sx n="119" d="100"/>
          <a:sy n="119" d="100"/>
        </p:scale>
        <p:origin x="-270" y="-5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44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5" d="100"/>
          <a:sy n="75" d="100"/>
        </p:scale>
        <p:origin x="-3336" y="-112"/>
      </p:cViewPr>
      <p:guideLst>
        <p:guide orient="horz" pos="2880"/>
        <p:guide orient="horz" pos="3120"/>
        <p:guide pos="216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2/8/2017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2/8/2017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2950"/>
            <a:ext cx="660082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44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465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214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206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208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0917" y="4705350"/>
            <a:ext cx="5992666" cy="4850161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CCL1: ‘bagginess’ of CCL1 led to attempt to streamline and reduce (and it will reduce some more in 2017/18) and cut out ambiguities</a:t>
            </a:r>
          </a:p>
          <a:p>
            <a:pPr marL="171450" indent="-171450">
              <a:buFontTx/>
              <a:buChar char="-"/>
            </a:pPr>
            <a:r>
              <a:rPr lang="en-US" dirty="0"/>
              <a:t>Shifting of some larger questions about context to CCL2</a:t>
            </a:r>
          </a:p>
          <a:p>
            <a:pPr marL="171450" indent="-171450">
              <a:buFontTx/>
              <a:buChar char="-"/>
            </a:pPr>
            <a:r>
              <a:rPr lang="en-US" dirty="0"/>
              <a:t>Attempt to standardize sessions and make them more approachable an familiar for SS coming from A-level (objectives, guided reading) [some feedback noted that it was a good transition]</a:t>
            </a:r>
          </a:p>
          <a:p>
            <a:pPr marL="171450" indent="-171450">
              <a:buFontTx/>
              <a:buChar char="-"/>
            </a:pPr>
            <a:r>
              <a:rPr lang="en-US" dirty="0"/>
              <a:t>Acknowledgement that students are wary of writing (and not being able to hand in various drafts) at university, so support through writing workshops</a:t>
            </a:r>
          </a:p>
          <a:p>
            <a:pPr marL="171450" indent="-171450">
              <a:buFontTx/>
              <a:buChar char="-"/>
            </a:pPr>
            <a:r>
              <a:rPr lang="en-US" dirty="0"/>
              <a:t>Problems with students not arranging and/or showing up to tutorials led to creation of tutorials within seminars (last half hour, </a:t>
            </a:r>
            <a:r>
              <a:rPr lang="en-US" dirty="0" err="1"/>
              <a:t>modelled</a:t>
            </a:r>
            <a:r>
              <a:rPr lang="en-US" dirty="0"/>
              <a:t> on Shakespeare – here and elsewhere attempts to co-ordinate knowledge and teaching across first year modules). Tutorial model to be revised with more </a:t>
            </a:r>
            <a:r>
              <a:rPr lang="en-US" dirty="0" err="1"/>
              <a:t>focussed</a:t>
            </a:r>
            <a:r>
              <a:rPr lang="en-US" dirty="0"/>
              <a:t> sessions.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CCL2: CCL2 suffered from attempt to bring together previous modules, e.g. on </a:t>
            </a:r>
            <a:r>
              <a:rPr lang="en-US" dirty="0" err="1"/>
              <a:t>narratology</a:t>
            </a:r>
            <a:r>
              <a:rPr lang="en-US" dirty="0"/>
              <a:t> and poetry and poetics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Again attempt to strip back to necessary but also provide continuity (also through module leader – NM this year and committed to run this for at least one more year), so retaining anthologies and possibly revisiting texts in light of new knowledge or skills</a:t>
            </a:r>
          </a:p>
          <a:p>
            <a:pPr marL="171450" indent="-171450">
              <a:buFontTx/>
              <a:buChar char="-"/>
            </a:pPr>
            <a:r>
              <a:rPr lang="en-US" dirty="0"/>
              <a:t>Trying to open up university study beyond the classroom – if CCL1 was being a reader, CCL2 is being a critic, but thought of broadly: how does literature respond to the world?</a:t>
            </a:r>
          </a:p>
          <a:p>
            <a:pPr marL="171450" indent="-171450">
              <a:buFontTx/>
              <a:buChar char="-"/>
            </a:pPr>
            <a:r>
              <a:rPr lang="en-US" dirty="0"/>
              <a:t>Two constants in comments by staff: students cannot close read, and cannot write argumentative essays, so CCL2 aims to develop skills of essay writing in workshops but also giving space for formative assessments and devoted exam.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3462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25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90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43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2/8/2017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2/8/2017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2/8/2017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2/8/2017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2/8/2017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2/8/2017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2/8/2017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780" y="1905000"/>
            <a:ext cx="11377264" cy="2667000"/>
          </a:xfrm>
        </p:spPr>
        <p:txBody>
          <a:bodyPr/>
          <a:lstStyle/>
          <a:p>
            <a:r>
              <a:rPr lang="en-US" sz="4400" b="1" dirty="0"/>
              <a:t>Taming baggy monsters; </a:t>
            </a:r>
            <a:br>
              <a:rPr lang="en-US" sz="4400" b="1" dirty="0"/>
            </a:br>
            <a:r>
              <a:rPr lang="en-US" sz="4400" b="1" dirty="0"/>
              <a:t>or, groans, grades and gratitude: </a:t>
            </a:r>
            <a:br>
              <a:rPr lang="en-US" sz="4400" b="1" dirty="0"/>
            </a:br>
            <a:r>
              <a:rPr lang="en-US" sz="4400" b="1" i="1" dirty="0"/>
              <a:t>Perspectives from English Literature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781" y="5105400"/>
            <a:ext cx="10260632" cy="1066800"/>
          </a:xfrm>
        </p:spPr>
        <p:txBody>
          <a:bodyPr/>
          <a:lstStyle/>
          <a:p>
            <a:r>
              <a:rPr lang="en-US" dirty="0"/>
              <a:t>Dr. Andrea Macrae and Dr. Niall Munro</a:t>
            </a:r>
          </a:p>
        </p:txBody>
      </p:sp>
      <p:sp>
        <p:nvSpPr>
          <p:cNvPr id="4" name="Rectangle 3"/>
          <p:cNvSpPr/>
          <p:nvPr/>
        </p:nvSpPr>
        <p:spPr>
          <a:xfrm rot="20011311">
            <a:off x="1316188" y="586770"/>
            <a:ext cx="16699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2225">
                  <a:noFill/>
                  <a:prstDash val="solid"/>
                </a:ln>
              </a:rPr>
              <a:t>B+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000"/>
          <a:stretch/>
        </p:blipFill>
        <p:spPr>
          <a:xfrm>
            <a:off x="8638300" y="278932"/>
            <a:ext cx="3110702" cy="2718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571634">
            <a:off x="3688362" y="982923"/>
            <a:ext cx="396044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5400" b="1" dirty="0"/>
              <a:t>“So dull…!”</a:t>
            </a:r>
          </a:p>
        </p:txBody>
      </p:sp>
      <p:sp>
        <p:nvSpPr>
          <p:cNvPr id="8" name="TextBox 7"/>
          <p:cNvSpPr txBox="1"/>
          <p:nvPr/>
        </p:nvSpPr>
        <p:spPr>
          <a:xfrm rot="21109473">
            <a:off x="6633863" y="5441813"/>
            <a:ext cx="4791439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5400" b="1" dirty="0"/>
              <a:t>“So useful…!”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60" y="332656"/>
            <a:ext cx="9540554" cy="1020762"/>
          </a:xfrm>
        </p:spPr>
        <p:txBody>
          <a:bodyPr>
            <a:normAutofit/>
          </a:bodyPr>
          <a:lstStyle/>
          <a:p>
            <a:r>
              <a:rPr lang="en-GB" sz="4000" dirty="0"/>
              <a:t>Workshop 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1905000"/>
            <a:ext cx="9540554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This talk </a:t>
            </a:r>
            <a:r>
              <a:rPr lang="en-US" sz="3600" dirty="0" err="1"/>
              <a:t>summarises</a:t>
            </a:r>
            <a:r>
              <a:rPr lang="en-US" sz="3600" dirty="0"/>
              <a:t> the various iterations that academic orientation teaching has recently gone through within the English Literature UG course, in the context of a wholly revised degree programme and shifting entry grade requirements. We’ll present the rationale behind module designs, challenges we’ve faced, strategies we’ve tried and lessons we're learning.</a:t>
            </a:r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2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Approach and priorities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14540" y="2276872"/>
            <a:ext cx="8028382" cy="4267200"/>
          </a:xfrm>
        </p:spPr>
        <p:txBody>
          <a:bodyPr/>
          <a:lstStyle/>
          <a:p>
            <a:r>
              <a:rPr lang="en-US" sz="3200" dirty="0"/>
              <a:t>Bridge from A level(s) to BA</a:t>
            </a:r>
          </a:p>
          <a:p>
            <a:r>
              <a:rPr lang="en-US" sz="3200" dirty="0"/>
              <a:t>‘Need to know’ – comprehensive </a:t>
            </a:r>
          </a:p>
          <a:p>
            <a:r>
              <a:rPr lang="en-US" sz="3200" dirty="0"/>
              <a:t>Teachable by new Associate Lecturers</a:t>
            </a:r>
          </a:p>
          <a:p>
            <a:r>
              <a:rPr lang="en-US" sz="3200" dirty="0"/>
              <a:t>Consistent student experience</a:t>
            </a:r>
          </a:p>
          <a:p>
            <a:r>
              <a:rPr lang="en-US" sz="3200" dirty="0"/>
              <a:t>Teach, practice, assess, feedback</a:t>
            </a:r>
          </a:p>
          <a:p>
            <a:endParaRPr lang="en-US" dirty="0"/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8974732" y="1700808"/>
            <a:ext cx="2592288" cy="49685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4223"/>
          <a:stretch/>
        </p:blipFill>
        <p:spPr>
          <a:xfrm>
            <a:off x="9137004" y="5085184"/>
            <a:ext cx="2267744" cy="1458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0211"/>
          <a:stretch/>
        </p:blipFill>
        <p:spPr>
          <a:xfrm>
            <a:off x="9137004" y="3449013"/>
            <a:ext cx="2267744" cy="147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-118880" t="110568" r="107154" b="-113726"/>
          <a:stretch/>
        </p:blipFill>
        <p:spPr>
          <a:xfrm>
            <a:off x="6441082" y="3449013"/>
            <a:ext cx="2533650" cy="1472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7004" y="1781943"/>
            <a:ext cx="2267744" cy="150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85813" y="296652"/>
            <a:ext cx="5464224" cy="554461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u="sng" dirty="0"/>
              <a:t>SKILLS AND STRATEGIES – </a:t>
            </a:r>
            <a:r>
              <a:rPr lang="en-GB" i="1" u="sng" dirty="0"/>
              <a:t>VERSION </a:t>
            </a:r>
            <a:r>
              <a:rPr lang="en-GB" b="1" i="1" u="sng" dirty="0"/>
              <a:t>A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solidFill>
                  <a:schemeClr val="accent1"/>
                </a:solidFill>
              </a:rPr>
              <a:t>7 assessment points </a:t>
            </a:r>
            <a:r>
              <a:rPr lang="en-GB" sz="2000" dirty="0"/>
              <a:t>(poetry recitation; creative response; dictionary research…)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solidFill>
                  <a:schemeClr val="accent1"/>
                </a:solidFill>
              </a:rPr>
              <a:t>Lecture + seminar </a:t>
            </a:r>
            <a:r>
              <a:rPr lang="en-GB" sz="2000" dirty="0"/>
              <a:t>model (with normal tutorials)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solidFill>
                  <a:schemeClr val="accent1"/>
                </a:solidFill>
              </a:rPr>
              <a:t>Coverage of all core skills</a:t>
            </a:r>
            <a:r>
              <a:rPr lang="en-GB" sz="2000" dirty="0"/>
              <a:t> (and more – </a:t>
            </a:r>
            <a:r>
              <a:rPr lang="en-GB" sz="2000" dirty="0">
                <a:solidFill>
                  <a:schemeClr val="accent1"/>
                </a:solidFill>
              </a:rPr>
              <a:t>adventurous</a:t>
            </a:r>
            <a:r>
              <a:rPr lang="en-GB" sz="2000" dirty="0"/>
              <a:t>)</a:t>
            </a:r>
            <a:endParaRPr lang="en-GB" dirty="0"/>
          </a:p>
          <a:p>
            <a:pPr marL="0" indent="0">
              <a:buFont typeface="Arial" pitchFamily="34" charset="0"/>
              <a:buNone/>
            </a:pPr>
            <a:r>
              <a:rPr lang="en-GB" b="1" u="sng" dirty="0"/>
              <a:t>‘WWW’ &amp; </a:t>
            </a:r>
            <a:r>
              <a:rPr lang="en-GB" b="1" u="sng" dirty="0">
                <a:solidFill>
                  <a:schemeClr val="accent1"/>
                </a:solidFill>
              </a:rPr>
              <a:t>‘EBI’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en-GB" sz="2000" dirty="0"/>
              <a:t>Comprehensive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en-GB" sz="2000" dirty="0"/>
              <a:t>Varied (topics, texts, assessments)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en-GB" sz="2000" dirty="0"/>
              <a:t>“Really helpful”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en-GB" sz="2000" dirty="0">
                <a:solidFill>
                  <a:schemeClr val="accent1"/>
                </a:solidFill>
              </a:rPr>
              <a:t>Inflated average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en-GB" sz="2000" dirty="0">
                <a:solidFill>
                  <a:schemeClr val="accent1"/>
                </a:solidFill>
              </a:rPr>
              <a:t>No practice prior to assessment of some skills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en-GB" sz="2000" dirty="0">
                <a:solidFill>
                  <a:schemeClr val="accent1"/>
                </a:solidFill>
              </a:rPr>
              <a:t>Some skills not returned to during degree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en-GB" sz="2000" dirty="0">
                <a:solidFill>
                  <a:schemeClr val="accent1"/>
                </a:solidFill>
              </a:rPr>
              <a:t>Drop off in attendance week 8 onwards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>
                <a:solidFill>
                  <a:schemeClr val="accent1"/>
                </a:solidFill>
              </a:rPr>
              <a:t>“Boring”; “Seemed pointless”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246814" y="260648"/>
            <a:ext cx="5824262" cy="554461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u="sng" dirty="0"/>
              <a:t>SKILLS AND STRATEGIES – </a:t>
            </a:r>
            <a:r>
              <a:rPr lang="en-GB" i="1" u="sng" dirty="0"/>
              <a:t>VERSION </a:t>
            </a:r>
            <a:r>
              <a:rPr lang="en-GB" b="1" i="1" u="sng" dirty="0"/>
              <a:t>B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chemeClr val="accent1"/>
                </a:solidFill>
              </a:rPr>
              <a:t>3 assessment points </a:t>
            </a:r>
            <a:r>
              <a:rPr lang="en-GB" sz="2000" dirty="0"/>
              <a:t>(close reading, essay writing, presentations) pared back to core skills </a:t>
            </a:r>
            <a:r>
              <a:rPr lang="en-GB" sz="2000" i="1" dirty="0"/>
              <a:t>&amp; learning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chemeClr val="accent1"/>
                </a:solidFill>
              </a:rPr>
              <a:t>Lecture + seminar </a:t>
            </a:r>
            <a:r>
              <a:rPr lang="en-GB" sz="2000" dirty="0"/>
              <a:t>model (with normal tutorials)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chemeClr val="accent1"/>
                </a:solidFill>
              </a:rPr>
              <a:t>Explicit learning objectives</a:t>
            </a:r>
            <a:r>
              <a:rPr lang="en-GB" sz="2000" dirty="0"/>
              <a:t> for each seminar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chemeClr val="accent1"/>
                </a:solidFill>
              </a:rPr>
              <a:t>Post-seminar directed learning </a:t>
            </a:r>
            <a:r>
              <a:rPr lang="en-GB" sz="2000" dirty="0"/>
              <a:t>(rel. to text book)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chemeClr val="accent1"/>
                </a:solidFill>
              </a:rPr>
              <a:t>Post-seminar reflection task</a:t>
            </a:r>
            <a:endParaRPr lang="en-GB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chemeClr val="accent1"/>
                </a:solidFill>
              </a:rPr>
              <a:t>1 central text</a:t>
            </a:r>
            <a:endParaRPr lang="en-GB" b="1" u="sng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b="1" u="sng" dirty="0"/>
              <a:t>‘WWW’ &amp; </a:t>
            </a:r>
            <a:r>
              <a:rPr lang="en-GB" b="1" u="sng" dirty="0">
                <a:solidFill>
                  <a:schemeClr val="accent1"/>
                </a:solidFill>
              </a:rPr>
              <a:t>‘EBI’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000" dirty="0"/>
              <a:t>Text provided grounding, coherence, engagement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000" dirty="0"/>
              <a:t>“Helpful to get back knowledge”; “Helpful across other modules”; “Clear learning objectives”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000" dirty="0">
                <a:solidFill>
                  <a:schemeClr val="accent1"/>
                </a:solidFill>
              </a:rPr>
              <a:t>No evidence that post-seminar work was done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000" dirty="0">
                <a:solidFill>
                  <a:schemeClr val="accent1"/>
                </a:solidFill>
              </a:rPr>
              <a:t>Drop off in attendance week 8 onwards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000" dirty="0">
                <a:solidFill>
                  <a:schemeClr val="accent1"/>
                </a:solidFill>
              </a:rPr>
              <a:t>“Too basic”; “Could have done without this module”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5900" y="6289448"/>
            <a:ext cx="907300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APPROACHING POETRY                     NARRATIVE AND NARRATOLOGY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93812" y="6165304"/>
            <a:ext cx="10657184" cy="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42013" y="260648"/>
            <a:ext cx="0" cy="5256584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Right 8"/>
          <p:cNvSpPr/>
          <p:nvPr/>
        </p:nvSpPr>
        <p:spPr>
          <a:xfrm rot="18883144">
            <a:off x="5541776" y="2744923"/>
            <a:ext cx="800474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02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274638"/>
            <a:ext cx="10332640" cy="1020762"/>
          </a:xfrm>
        </p:spPr>
        <p:txBody>
          <a:bodyPr>
            <a:normAutofit/>
          </a:bodyPr>
          <a:lstStyle/>
          <a:p>
            <a:r>
              <a:rPr lang="en-GB" sz="4400" dirty="0"/>
              <a:t>Changing context…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72" y="1905000"/>
            <a:ext cx="11737304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accent1"/>
                </a:solidFill>
                <a:latin typeface="+mj-lt"/>
              </a:rPr>
              <a:t>New programme…</a:t>
            </a:r>
          </a:p>
          <a:p>
            <a:pPr marL="0" indent="0">
              <a:buNone/>
            </a:pPr>
            <a:r>
              <a:rPr lang="en-GB" sz="3200" dirty="0">
                <a:latin typeface="+mj-lt"/>
              </a:rPr>
              <a:t>Coverage, structure &amp; relationship to other modules</a:t>
            </a:r>
            <a:endParaRPr lang="en-GB" dirty="0"/>
          </a:p>
          <a:p>
            <a:pPr marL="0" indent="0">
              <a:buNone/>
            </a:pPr>
            <a:r>
              <a:rPr lang="en-GB" sz="3200" dirty="0">
                <a:solidFill>
                  <a:schemeClr val="accent1"/>
                </a:solidFill>
                <a:latin typeface="+mj-lt"/>
              </a:rPr>
              <a:t>More recently…</a:t>
            </a:r>
          </a:p>
          <a:p>
            <a:pPr marL="0" indent="0">
              <a:buNone/>
            </a:pPr>
            <a:r>
              <a:rPr lang="en-GB" sz="3200" dirty="0">
                <a:latin typeface="+mj-lt"/>
              </a:rPr>
              <a:t>Shifting cohort average / background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accent1"/>
                </a:solidFill>
                <a:latin typeface="+mj-lt"/>
              </a:rPr>
              <a:t>Looking forward…</a:t>
            </a:r>
          </a:p>
          <a:p>
            <a:pPr marL="0" indent="0">
              <a:buNone/>
            </a:pPr>
            <a:r>
              <a:rPr lang="en-GB" sz="3200" dirty="0">
                <a:latin typeface="+mj-lt"/>
              </a:rPr>
              <a:t>New A level specifications!</a:t>
            </a:r>
          </a:p>
        </p:txBody>
      </p:sp>
    </p:spTree>
    <p:extLst>
      <p:ext uri="{BB962C8B-B14F-4D97-AF65-F5344CB8AC3E}">
        <p14:creationId xmlns:p14="http://schemas.microsoft.com/office/powerpoint/2010/main" val="14105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17748" y="44624"/>
            <a:ext cx="5860209" cy="640871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200" u="sng" dirty="0"/>
              <a:t>CULTURE, CRITICISM, LITERATURE 1 </a:t>
            </a:r>
          </a:p>
          <a:p>
            <a:pPr>
              <a:lnSpc>
                <a:spcPct val="70000"/>
              </a:lnSpc>
              <a:buFont typeface="Wingdings" charset="2"/>
              <a:buChar char="§"/>
            </a:pPr>
            <a:r>
              <a:rPr lang="en-GB" sz="1900" dirty="0"/>
              <a:t>Broad questions tied to texts, such as ‘why is context important when reading literature?’ or ‘where does meaning originate?’</a:t>
            </a:r>
          </a:p>
          <a:p>
            <a:pPr>
              <a:lnSpc>
                <a:spcPct val="70000"/>
              </a:lnSpc>
              <a:buFont typeface="Wingdings" charset="2"/>
              <a:buChar char="§"/>
            </a:pPr>
            <a:r>
              <a:rPr lang="en-GB" sz="1900" dirty="0"/>
              <a:t>Combination of larger questions and technique-specific sessions, such as ‘what is poetic rhythm?’</a:t>
            </a:r>
          </a:p>
          <a:p>
            <a:pPr>
              <a:lnSpc>
                <a:spcPct val="70000"/>
              </a:lnSpc>
              <a:buFont typeface="Wingdings" charset="2"/>
              <a:buChar char="§"/>
            </a:pPr>
            <a:r>
              <a:rPr lang="en-GB" sz="1900" dirty="0"/>
              <a:t>Tutorials offered in Tutorial Week, on appointment basis, or in final week of the course</a:t>
            </a:r>
          </a:p>
          <a:p>
            <a:pPr>
              <a:lnSpc>
                <a:spcPct val="70000"/>
              </a:lnSpc>
              <a:buFont typeface="Wingdings" charset="2"/>
              <a:buChar char="§"/>
            </a:pPr>
            <a:r>
              <a:rPr lang="en-GB" sz="1900" dirty="0"/>
              <a:t>Questions relating to each week’s work posed in module handbook</a:t>
            </a:r>
            <a:endParaRPr lang="en-GB" sz="1900" u="sng" dirty="0"/>
          </a:p>
          <a:p>
            <a:pPr marL="0" indent="0">
              <a:lnSpc>
                <a:spcPct val="70000"/>
              </a:lnSpc>
              <a:buNone/>
            </a:pPr>
            <a:r>
              <a:rPr lang="en-GB" sz="1900" u="sng" dirty="0"/>
              <a:t/>
            </a:r>
            <a:br>
              <a:rPr lang="en-GB" sz="1900" u="sng" dirty="0"/>
            </a:br>
            <a:r>
              <a:rPr lang="en-GB" sz="2200" u="sng" dirty="0"/>
              <a:t>CULTURE, CRITICISM, LITERATURE 2 </a:t>
            </a:r>
          </a:p>
          <a:p>
            <a:pPr>
              <a:lnSpc>
                <a:spcPct val="70000"/>
              </a:lnSpc>
              <a:buFont typeface="Wingdings" charset="2"/>
              <a:buChar char="§"/>
            </a:pPr>
            <a:r>
              <a:rPr lang="en-GB" sz="1900" dirty="0"/>
              <a:t>Use of two novels in addition to two anthologies</a:t>
            </a:r>
          </a:p>
          <a:p>
            <a:pPr>
              <a:lnSpc>
                <a:spcPct val="70000"/>
              </a:lnSpc>
              <a:buFont typeface="Wingdings" charset="2"/>
              <a:buChar char="§"/>
            </a:pPr>
            <a:r>
              <a:rPr lang="en-GB" sz="1900" dirty="0"/>
              <a:t>Particular focus on traditional theories of narrative</a:t>
            </a:r>
          </a:p>
          <a:p>
            <a:pPr>
              <a:lnSpc>
                <a:spcPct val="70000"/>
              </a:lnSpc>
              <a:buFont typeface="Wingdings" charset="2"/>
              <a:buChar char="§"/>
            </a:pPr>
            <a:r>
              <a:rPr lang="en-GB" sz="1900" dirty="0"/>
              <a:t>Exam of 2 hours consisted of (A) close reading and (B) essay comparing themes and literary techniques of the two set novels</a:t>
            </a:r>
          </a:p>
          <a:p>
            <a:pPr marL="0" indent="0">
              <a:lnSpc>
                <a:spcPct val="70000"/>
              </a:lnSpc>
              <a:buFont typeface="Arial" pitchFamily="34" charset="0"/>
              <a:buNone/>
            </a:pPr>
            <a:endParaRPr lang="en-GB" sz="3000" dirty="0"/>
          </a:p>
          <a:p>
            <a:pPr marL="0" indent="0" algn="ctr">
              <a:lnSpc>
                <a:spcPct val="70000"/>
              </a:lnSpc>
              <a:buFont typeface="Arial" pitchFamily="34" charset="0"/>
              <a:buNone/>
            </a:pPr>
            <a:r>
              <a:rPr lang="en-GB" i="1" u="sng" dirty="0"/>
              <a:t>VERSION </a:t>
            </a:r>
            <a:r>
              <a:rPr lang="en-GB" b="1" i="1" u="sng" dirty="0"/>
              <a:t>A</a:t>
            </a:r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5961528" y="260648"/>
            <a:ext cx="60876" cy="5976664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6382443" y="44624"/>
            <a:ext cx="5806381" cy="612068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200" u="sng" dirty="0"/>
              <a:t>CULTURE, CRITICISM, LITERATURE 1 </a:t>
            </a:r>
          </a:p>
          <a:p>
            <a:pPr>
              <a:lnSpc>
                <a:spcPct val="70000"/>
              </a:lnSpc>
              <a:buFont typeface="Wingdings" charset="2"/>
              <a:buChar char="§"/>
            </a:pPr>
            <a:r>
              <a:rPr lang="en-GB" sz="1900" dirty="0"/>
              <a:t>Paring back of critical terms, introduction of glossary of critical terms, close reading guidance</a:t>
            </a:r>
          </a:p>
          <a:p>
            <a:pPr>
              <a:lnSpc>
                <a:spcPct val="70000"/>
              </a:lnSpc>
              <a:buFont typeface="Wingdings" charset="2"/>
              <a:buChar char="§"/>
            </a:pPr>
            <a:r>
              <a:rPr lang="en-GB" sz="1900" dirty="0"/>
              <a:t>Pre- and post-seminar tasks for each week</a:t>
            </a:r>
          </a:p>
          <a:p>
            <a:pPr>
              <a:lnSpc>
                <a:spcPct val="70000"/>
              </a:lnSpc>
              <a:buFont typeface="Wingdings" charset="2"/>
              <a:buChar char="§"/>
            </a:pPr>
            <a:r>
              <a:rPr lang="en-GB" sz="1900" dirty="0"/>
              <a:t>Explicit use of learning objectives for each week</a:t>
            </a:r>
          </a:p>
          <a:p>
            <a:pPr>
              <a:lnSpc>
                <a:spcPct val="70000"/>
              </a:lnSpc>
              <a:buFont typeface="Wingdings" charset="2"/>
              <a:buChar char="§"/>
            </a:pPr>
            <a:r>
              <a:rPr lang="en-GB" sz="1900" dirty="0"/>
              <a:t>Introduction of three writing workshops with sample essays, modelling, dedicated writing time in class</a:t>
            </a:r>
          </a:p>
          <a:p>
            <a:pPr>
              <a:lnSpc>
                <a:spcPct val="70000"/>
              </a:lnSpc>
              <a:buFont typeface="Wingdings" charset="2"/>
              <a:buChar char="§"/>
            </a:pPr>
            <a:r>
              <a:rPr lang="en-GB" sz="1900" dirty="0"/>
              <a:t>30-minute tutorial slots at end of seminars</a:t>
            </a:r>
            <a:r>
              <a:rPr lang="en-GB" sz="1900" u="sng" dirty="0"/>
              <a:t/>
            </a:r>
            <a:br>
              <a:rPr lang="en-GB" sz="1900" u="sng" dirty="0"/>
            </a:br>
            <a:r>
              <a:rPr lang="en-GB" sz="2200" u="sng" dirty="0"/>
              <a:t/>
            </a:r>
            <a:br>
              <a:rPr lang="en-GB" sz="2200" u="sng" dirty="0"/>
            </a:br>
            <a:r>
              <a:rPr lang="en-GB" sz="2200" u="sng" dirty="0"/>
              <a:t/>
            </a:r>
            <a:br>
              <a:rPr lang="en-GB" sz="2200" u="sng" dirty="0"/>
            </a:br>
            <a:r>
              <a:rPr lang="en-GB" sz="2200" u="sng" dirty="0"/>
              <a:t>CULTURE, CRITICISM, LITERATURE 2</a:t>
            </a:r>
            <a:r>
              <a:rPr lang="en-GB" sz="1900" u="sng" dirty="0"/>
              <a:t> </a:t>
            </a:r>
          </a:p>
          <a:p>
            <a:pPr>
              <a:lnSpc>
                <a:spcPct val="70000"/>
              </a:lnSpc>
              <a:buFont typeface="Wingdings" charset="2"/>
              <a:buChar char="§"/>
            </a:pPr>
            <a:r>
              <a:rPr lang="en-GB" sz="1900" dirty="0"/>
              <a:t>Use of two anthologies only</a:t>
            </a:r>
          </a:p>
          <a:p>
            <a:pPr>
              <a:lnSpc>
                <a:spcPct val="70000"/>
              </a:lnSpc>
              <a:buFont typeface="Wingdings" charset="2"/>
              <a:buChar char="§"/>
            </a:pPr>
            <a:r>
              <a:rPr lang="en-GB" sz="1900" dirty="0"/>
              <a:t>‘Being a critic’: wider focus to examine role of (literary) critic in the world: </a:t>
            </a:r>
            <a:r>
              <a:rPr lang="en-GB" sz="1900" dirty="0" err="1"/>
              <a:t>interdisciplinarity</a:t>
            </a:r>
            <a:r>
              <a:rPr lang="en-GB" sz="1900" dirty="0"/>
              <a:t>, questions of value, how literature responds to its time</a:t>
            </a:r>
          </a:p>
          <a:p>
            <a:pPr>
              <a:lnSpc>
                <a:spcPct val="70000"/>
              </a:lnSpc>
              <a:buFont typeface="Wingdings" charset="2"/>
              <a:buChar char="§"/>
            </a:pPr>
            <a:r>
              <a:rPr lang="en-GB" sz="1900" dirty="0"/>
              <a:t>Main skills focus on writing an argumentative essay: three writing workshops; formative assessment on coursework assignment, exam of two hours to plan and write one essay</a:t>
            </a:r>
            <a:endParaRPr lang="en-GB" sz="2200" u="sng" dirty="0"/>
          </a:p>
          <a:p>
            <a:pPr marL="0" indent="0" algn="ctr">
              <a:buFont typeface="Arial" pitchFamily="34" charset="0"/>
              <a:buNone/>
            </a:pPr>
            <a:r>
              <a:rPr lang="en-GB" i="1" u="sng" dirty="0"/>
              <a:t>VERSION </a:t>
            </a:r>
            <a:r>
              <a:rPr lang="en-GB" b="1" i="1" u="sng" dirty="0"/>
              <a:t>B</a:t>
            </a:r>
          </a:p>
          <a:p>
            <a:pPr marL="0" indent="0">
              <a:buFont typeface="Arial" pitchFamily="34" charset="0"/>
              <a:buNone/>
            </a:pPr>
            <a:endParaRPr lang="en-GB" sz="19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9904">
            <a:off x="5650876" y="1329279"/>
            <a:ext cx="640135" cy="6401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24465">
            <a:off x="5650913" y="4353652"/>
            <a:ext cx="640135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1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1" y="274638"/>
            <a:ext cx="11404201" cy="102076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Widening gaps… </a:t>
            </a:r>
            <a:br>
              <a:rPr lang="en-US" sz="4400" dirty="0"/>
            </a:br>
            <a:r>
              <a:rPr lang="en-US" sz="4400" dirty="0"/>
              <a:t>         and what we’re doing about them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58308" y="1793590"/>
            <a:ext cx="66247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Comprehension </a:t>
            </a:r>
          </a:p>
          <a:p>
            <a:pPr marL="457200" indent="-4572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General knowledge</a:t>
            </a:r>
          </a:p>
          <a:p>
            <a:pPr marL="457200" indent="-4572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Written expression</a:t>
            </a:r>
          </a:p>
          <a:p>
            <a:pPr marL="457200" indent="-4572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Processing instructions</a:t>
            </a:r>
          </a:p>
          <a:p>
            <a:pPr marL="457200" indent="-4572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Engagement with feedback</a:t>
            </a:r>
          </a:p>
          <a:p>
            <a:pPr marL="457200" indent="-4572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Coursework development support</a:t>
            </a:r>
          </a:p>
          <a:p>
            <a:pPr marL="457200" indent="-4572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Assessment objective presence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1" y="1860432"/>
            <a:ext cx="4304872" cy="4304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822030" y="2289131"/>
            <a:ext cx="2427498" cy="143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8" y="332656"/>
            <a:ext cx="10188624" cy="1020762"/>
          </a:xfrm>
        </p:spPr>
        <p:txBody>
          <a:bodyPr/>
          <a:lstStyle/>
          <a:p>
            <a:r>
              <a:rPr lang="en-GB" dirty="0"/>
              <a:t>Practical issues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748" y="1750207"/>
            <a:ext cx="1216935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200" dirty="0"/>
              <a:t>Tricky to </a:t>
            </a:r>
            <a:r>
              <a:rPr lang="en-GB" sz="2200" dirty="0">
                <a:solidFill>
                  <a:schemeClr val="accent1"/>
                </a:solidFill>
              </a:rPr>
              <a:t>‘pitch’ </a:t>
            </a:r>
            <a:r>
              <a:rPr lang="en-GB" sz="2200" dirty="0"/>
              <a:t>for mixed-ability groups  </a:t>
            </a:r>
          </a:p>
          <a:p>
            <a:pPr>
              <a:lnSpc>
                <a:spcPct val="90000"/>
              </a:lnSpc>
            </a:pPr>
            <a:endParaRPr lang="en-GB" sz="22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200" dirty="0">
                <a:solidFill>
                  <a:schemeClr val="accent1"/>
                </a:solidFill>
              </a:rPr>
              <a:t>Relationship </a:t>
            </a:r>
            <a:r>
              <a:rPr lang="en-GB" sz="2200" dirty="0"/>
              <a:t>between discipline skills / methods and discipline content can be unclear (+ unprecedented)</a:t>
            </a:r>
          </a:p>
          <a:p>
            <a:pPr>
              <a:lnSpc>
                <a:spcPct val="90000"/>
              </a:lnSpc>
            </a:pPr>
            <a:endParaRPr lang="en-GB" sz="2200" dirty="0"/>
          </a:p>
          <a:p>
            <a:pPr>
              <a:lnSpc>
                <a:spcPct val="90000"/>
              </a:lnSpc>
            </a:pPr>
            <a:r>
              <a:rPr lang="en-GB" sz="2200" dirty="0"/>
              <a:t>Skills teaching</a:t>
            </a:r>
            <a:r>
              <a:rPr lang="en-GB" sz="2200" dirty="0">
                <a:solidFill>
                  <a:schemeClr val="accent1"/>
                </a:solidFill>
              </a:rPr>
              <a:t> isolated </a:t>
            </a:r>
            <a:r>
              <a:rPr lang="en-GB" sz="2200" dirty="0"/>
              <a:t>to these modules – not returned to outside assessment feedback</a:t>
            </a:r>
          </a:p>
          <a:p>
            <a:pPr>
              <a:lnSpc>
                <a:spcPct val="90000"/>
              </a:lnSpc>
            </a:pPr>
            <a:endParaRPr lang="en-GB" sz="2200" dirty="0"/>
          </a:p>
          <a:p>
            <a:pPr>
              <a:lnSpc>
                <a:spcPct val="90000"/>
              </a:lnSpc>
            </a:pPr>
            <a:r>
              <a:rPr lang="en-GB" sz="2200" dirty="0"/>
              <a:t>Colleagues </a:t>
            </a:r>
            <a:r>
              <a:rPr lang="en-GB" sz="2200" dirty="0">
                <a:solidFill>
                  <a:schemeClr val="accent1"/>
                </a:solidFill>
              </a:rPr>
              <a:t>unaware</a:t>
            </a:r>
            <a:r>
              <a:rPr lang="en-GB" sz="2200" dirty="0"/>
              <a:t> of content / detail</a:t>
            </a:r>
          </a:p>
          <a:p>
            <a:pPr>
              <a:lnSpc>
                <a:spcPct val="90000"/>
              </a:lnSpc>
            </a:pPr>
            <a:endParaRPr lang="en-GB" sz="2200" dirty="0"/>
          </a:p>
          <a:p>
            <a:pPr>
              <a:lnSpc>
                <a:spcPct val="90000"/>
              </a:lnSpc>
            </a:pPr>
            <a:r>
              <a:rPr lang="en-GB" sz="2200" dirty="0">
                <a:solidFill>
                  <a:schemeClr val="accent1"/>
                </a:solidFill>
              </a:rPr>
              <a:t>Unpopular</a:t>
            </a:r>
            <a:r>
              <a:rPr lang="en-GB" sz="2200" dirty="0"/>
              <a:t> teaching option –  less engaged teaching and learning experience; ever-changing hot potato</a:t>
            </a:r>
          </a:p>
          <a:p>
            <a:pPr>
              <a:lnSpc>
                <a:spcPct val="90000"/>
              </a:lnSpc>
            </a:pPr>
            <a:endParaRPr lang="en-GB" sz="2200" dirty="0"/>
          </a:p>
          <a:p>
            <a:pPr>
              <a:lnSpc>
                <a:spcPct val="90000"/>
              </a:lnSpc>
            </a:pPr>
            <a:r>
              <a:rPr lang="en-GB" sz="2200" dirty="0">
                <a:solidFill>
                  <a:schemeClr val="accent1"/>
                </a:solidFill>
              </a:rPr>
              <a:t>Timing</a:t>
            </a:r>
            <a:r>
              <a:rPr lang="en-GB" sz="2200" dirty="0"/>
              <a:t> of teaching certain skills re. other non-compulsory modules</a:t>
            </a:r>
          </a:p>
          <a:p>
            <a:pPr>
              <a:lnSpc>
                <a:spcPct val="90000"/>
              </a:lnSpc>
            </a:pPr>
            <a:endParaRPr lang="en-GB" sz="2200" dirty="0"/>
          </a:p>
          <a:p>
            <a:pPr>
              <a:lnSpc>
                <a:spcPct val="90000"/>
              </a:lnSpc>
            </a:pPr>
            <a:r>
              <a:rPr lang="en-GB" sz="2200" dirty="0"/>
              <a:t> Less about ability/skills, more about </a:t>
            </a:r>
            <a:r>
              <a:rPr lang="en-GB" sz="2200" dirty="0">
                <a:solidFill>
                  <a:schemeClr val="accent1"/>
                </a:solidFill>
              </a:rPr>
              <a:t>motivation</a:t>
            </a:r>
            <a:r>
              <a:rPr lang="en-GB" sz="2200" dirty="0"/>
              <a:t>?: “I can already do this stuff”, yet still don’t…</a:t>
            </a:r>
          </a:p>
          <a:p>
            <a:pPr>
              <a:lnSpc>
                <a:spcPct val="90000"/>
              </a:lnSpc>
            </a:pPr>
            <a:endParaRPr lang="en-GB" sz="2200" dirty="0"/>
          </a:p>
          <a:p>
            <a:pPr>
              <a:lnSpc>
                <a:spcPct val="90000"/>
              </a:lnSpc>
            </a:pPr>
            <a:r>
              <a:rPr lang="en-GB" sz="2200" dirty="0"/>
              <a:t>Relies on </a:t>
            </a:r>
            <a:r>
              <a:rPr lang="en-GB" sz="2200" dirty="0">
                <a:solidFill>
                  <a:schemeClr val="accent1"/>
                </a:solidFill>
              </a:rPr>
              <a:t>awareness of A level </a:t>
            </a:r>
            <a:r>
              <a:rPr lang="en-GB" sz="2200" dirty="0"/>
              <a:t>and IB etc. content and methods</a:t>
            </a:r>
          </a:p>
        </p:txBody>
      </p:sp>
    </p:spTree>
    <p:extLst>
      <p:ext uri="{BB962C8B-B14F-4D97-AF65-F5344CB8AC3E}">
        <p14:creationId xmlns:p14="http://schemas.microsoft.com/office/powerpoint/2010/main" val="405327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756" y="3429000"/>
            <a:ext cx="4075857" cy="27432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OUR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54252" y="1905000"/>
            <a:ext cx="5904656" cy="41162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dirty="0"/>
              <a:t>1. How familiar are you with the specifications and teaching and assessment practices of the A level / equivalent courses which feed into your subject? How do / might you learn about them?</a:t>
            </a:r>
          </a:p>
          <a:p>
            <a:pPr marL="0" indent="0">
              <a:buNone/>
            </a:pPr>
            <a:r>
              <a:rPr lang="en-US" sz="2200" dirty="0"/>
              <a:t>2. What widening and closing of gaps is going on in your subject, from A to BA, why, and how is your programme responding? </a:t>
            </a:r>
          </a:p>
          <a:p>
            <a:pPr marL="0" indent="0">
              <a:buNone/>
            </a:pPr>
            <a:r>
              <a:rPr lang="en-US" sz="2200" dirty="0"/>
              <a:t>3. How ‘isolated’ is the skills teaching in your programme a) from ‘content’ and b) within dedicated modules? If you ingrain skills teaching beyond a level 4 ‘transition’ module, when and how do you do so?</a:t>
            </a:r>
          </a:p>
          <a:p>
            <a:pPr marL="0" indent="0">
              <a:buNone/>
            </a:pPr>
            <a:r>
              <a:rPr lang="en-US" sz="2200" dirty="0"/>
              <a:t>4. How do we make these </a:t>
            </a:r>
            <a:r>
              <a:rPr lang="en-US" sz="2200"/>
              <a:t>modules engaging?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244</TotalTime>
  <Words>1024</Words>
  <Application>Microsoft Office PowerPoint</Application>
  <PresentationFormat>Custom</PresentationFormat>
  <Paragraphs>120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Chalkboard 16x9</vt:lpstr>
      <vt:lpstr>Taming baggy monsters;  or, groans, grades and gratitude:  Perspectives from English Literature</vt:lpstr>
      <vt:lpstr>Workshop abstract</vt:lpstr>
      <vt:lpstr>Approach and priorities</vt:lpstr>
      <vt:lpstr>PowerPoint Presentation</vt:lpstr>
      <vt:lpstr>Changing context…</vt:lpstr>
      <vt:lpstr>PowerPoint Presentation</vt:lpstr>
      <vt:lpstr>Widening gaps…           and what we’re doing about them</vt:lpstr>
      <vt:lpstr>Practical issues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Taming baggy monsters;  or, groans, grades and gratitude:  Perspectives from English Literature</dc:title>
  <dc:creator>Raya Macrae</dc:creator>
  <cp:lastModifiedBy>Administrator</cp:lastModifiedBy>
  <cp:revision>27</cp:revision>
  <cp:lastPrinted>2017-01-13T12:32:15Z</cp:lastPrinted>
  <dcterms:created xsi:type="dcterms:W3CDTF">2017-01-12T01:36:47Z</dcterms:created>
  <dcterms:modified xsi:type="dcterms:W3CDTF">2017-02-08T13:00:40Z</dcterms:modified>
</cp:coreProperties>
</file>