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Lst>
  <p:notesMasterIdLst>
    <p:notesMasterId r:id="rId40"/>
  </p:notesMasterIdLst>
  <p:sldIdLst>
    <p:sldId id="282" r:id="rId10"/>
    <p:sldId id="287" r:id="rId11"/>
    <p:sldId id="309" r:id="rId12"/>
    <p:sldId id="343" r:id="rId13"/>
    <p:sldId id="313" r:id="rId14"/>
    <p:sldId id="323" r:id="rId15"/>
    <p:sldId id="286" r:id="rId16"/>
    <p:sldId id="344" r:id="rId17"/>
    <p:sldId id="314" r:id="rId18"/>
    <p:sldId id="345" r:id="rId19"/>
    <p:sldId id="325" r:id="rId20"/>
    <p:sldId id="329" r:id="rId21"/>
    <p:sldId id="290" r:id="rId22"/>
    <p:sldId id="346" r:id="rId23"/>
    <p:sldId id="326" r:id="rId24"/>
    <p:sldId id="327" r:id="rId25"/>
    <p:sldId id="316" r:id="rId26"/>
    <p:sldId id="318" r:id="rId27"/>
    <p:sldId id="342" r:id="rId28"/>
    <p:sldId id="330" r:id="rId29"/>
    <p:sldId id="328" r:id="rId30"/>
    <p:sldId id="331" r:id="rId31"/>
    <p:sldId id="332" r:id="rId32"/>
    <p:sldId id="333" r:id="rId33"/>
    <p:sldId id="334" r:id="rId34"/>
    <p:sldId id="341" r:id="rId35"/>
    <p:sldId id="335" r:id="rId36"/>
    <p:sldId id="337" r:id="rId37"/>
    <p:sldId id="339" r:id="rId38"/>
    <p:sldId id="3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Tom" initials="HT"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96" autoAdjust="0"/>
    <p:restoredTop sz="94660"/>
  </p:normalViewPr>
  <p:slideViewPr>
    <p:cSldViewPr snapToGrid="0">
      <p:cViewPr>
        <p:scale>
          <a:sx n="117" d="100"/>
          <a:sy n="117" d="100"/>
        </p:scale>
        <p:origin x="-108" y="-13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EC035-BC9C-4B9D-AD88-47E9ADAAA70A}" type="datetimeFigureOut">
              <a:rPr lang="en-GB" smtClean="0"/>
              <a:pPr/>
              <a:t>08/02/2017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15430-8CAB-40AE-B2D0-73E6630D6248}" type="slidenum">
              <a:rPr lang="en-GB" smtClean="0"/>
              <a:pPr/>
              <a:t>‹#›</a:t>
            </a:fld>
            <a:endParaRPr lang="en-GB"/>
          </a:p>
        </p:txBody>
      </p:sp>
    </p:spTree>
    <p:extLst>
      <p:ext uri="{BB962C8B-B14F-4D97-AF65-F5344CB8AC3E}">
        <p14:creationId xmlns:p14="http://schemas.microsoft.com/office/powerpoint/2010/main" val="1020410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altLang="en-US"/>
              <a:t>Explain Stage 1 – students need to pass 8 modules but can progress to stage 2 once they have passed 6 modules.  Level 4 is the new way of describing what used to be known as basic modules</a:t>
            </a:r>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C4DEF4-2BE9-4273-B119-8B147B761563}" type="slidenum">
              <a:rPr lang="en-GB" altLang="en-US" smtClean="0">
                <a:ea typeface="MS PGothic" pitchFamily="34" charset="-128"/>
              </a:rPr>
              <a:pPr/>
              <a:t>7</a:t>
            </a:fld>
            <a:endParaRPr lang="en-GB" altLang="en-US">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762000"/>
            <a:ext cx="28448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06400" y="762000"/>
            <a:ext cx="833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858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981200"/>
            <a:ext cx="4775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4775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685800"/>
            <a:ext cx="2438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685800"/>
            <a:ext cx="7112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2057400"/>
            <a:ext cx="4775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057400"/>
            <a:ext cx="4775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06400" y="1981200"/>
            <a:ext cx="5588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588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762000"/>
            <a:ext cx="24384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762000"/>
            <a:ext cx="7112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06400" y="1981200"/>
            <a:ext cx="5588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588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762000"/>
            <a:ext cx="28448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06400" y="762000"/>
            <a:ext cx="833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85800"/>
            <a:ext cx="25908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858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981200"/>
            <a:ext cx="4775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47752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685800"/>
            <a:ext cx="2438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685800"/>
            <a:ext cx="7112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2057400"/>
            <a:ext cx="4826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2057400"/>
            <a:ext cx="4826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762000"/>
            <a:ext cx="24638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762000"/>
            <a:ext cx="7188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Generic Title Slide">
    <p:spTree>
      <p:nvGrpSpPr>
        <p:cNvPr id="1" name=""/>
        <p:cNvGrpSpPr/>
        <p:nvPr/>
      </p:nvGrpSpPr>
      <p:grpSpPr>
        <a:xfrm>
          <a:off x="0" y="0"/>
          <a:ext cx="0" cy="0"/>
          <a:chOff x="0" y="0"/>
          <a:chExt cx="0" cy="0"/>
        </a:xfrm>
      </p:grpSpPr>
      <p:pic>
        <p:nvPicPr>
          <p:cNvPr id="2" name="Picture 2" descr="cover7.jpg"/>
          <p:cNvPicPr>
            <a:picLocks noChangeAspect="1"/>
          </p:cNvPicPr>
          <p:nvPr/>
        </p:nvPicPr>
        <p:blipFill>
          <a:blip r:embed="rId2" cstate="print"/>
          <a:srcRect/>
          <a:stretch>
            <a:fillRect/>
          </a:stretch>
        </p:blipFill>
        <p:spPr bwMode="auto">
          <a:xfrm>
            <a:off x="0" y="0"/>
            <a:ext cx="12192000" cy="6853682"/>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lternate Title Slide - Kids">
    <p:spTree>
      <p:nvGrpSpPr>
        <p:cNvPr id="1" name=""/>
        <p:cNvGrpSpPr/>
        <p:nvPr/>
      </p:nvGrpSpPr>
      <p:grpSpPr>
        <a:xfrm>
          <a:off x="0" y="0"/>
          <a:ext cx="0" cy="0"/>
          <a:chOff x="0" y="0"/>
          <a:chExt cx="0" cy="0"/>
        </a:xfrm>
      </p:grpSpPr>
      <p:pic>
        <p:nvPicPr>
          <p:cNvPr id="2" name="Picture 2" descr="cover1.jpg"/>
          <p:cNvPicPr>
            <a:picLocks noChangeAspect="1"/>
          </p:cNvPicPr>
          <p:nvPr/>
        </p:nvPicPr>
        <p:blipFill>
          <a:blip r:embed="rId2" cstate="print"/>
          <a:srcRect/>
          <a:stretch>
            <a:fillRect/>
          </a:stretch>
        </p:blipFill>
        <p:spPr bwMode="auto">
          <a:xfrm>
            <a:off x="0" y="0"/>
            <a:ext cx="12192000" cy="6853682"/>
          </a:xfrm>
          <a:prstGeom prst="rect">
            <a:avLst/>
          </a:prstGeom>
          <a:noFill/>
          <a:ln w="9525">
            <a:noFill/>
            <a:miter lim="800000"/>
            <a:headEnd/>
            <a:tailEnd/>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lternate Title Slide - Women">
    <p:spTree>
      <p:nvGrpSpPr>
        <p:cNvPr id="1" name=""/>
        <p:cNvGrpSpPr/>
        <p:nvPr/>
      </p:nvGrpSpPr>
      <p:grpSpPr>
        <a:xfrm>
          <a:off x="0" y="0"/>
          <a:ext cx="0" cy="0"/>
          <a:chOff x="0" y="0"/>
          <a:chExt cx="0" cy="0"/>
        </a:xfrm>
      </p:grpSpPr>
      <p:pic>
        <p:nvPicPr>
          <p:cNvPr id="2" name="Picture 2" descr="cover2.jpg"/>
          <p:cNvPicPr>
            <a:picLocks noChangeAspect="1"/>
          </p:cNvPicPr>
          <p:nvPr/>
        </p:nvPicPr>
        <p:blipFill>
          <a:blip r:embed="rId2" cstate="print"/>
          <a:srcRect/>
          <a:stretch>
            <a:fillRect/>
          </a:stretch>
        </p:blipFill>
        <p:spPr bwMode="auto">
          <a:xfrm>
            <a:off x="0" y="0"/>
            <a:ext cx="12192000" cy="6853682"/>
          </a:xfrm>
          <a:prstGeom prst="rect">
            <a:avLst/>
          </a:prstGeom>
          <a:noFill/>
          <a:ln w="9525">
            <a:noFill/>
            <a:miter lim="800000"/>
            <a:headEnd/>
            <a:tailEnd/>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Alternate Title Slide - Huddle">
    <p:spTree>
      <p:nvGrpSpPr>
        <p:cNvPr id="1" name=""/>
        <p:cNvGrpSpPr/>
        <p:nvPr/>
      </p:nvGrpSpPr>
      <p:grpSpPr>
        <a:xfrm>
          <a:off x="0" y="0"/>
          <a:ext cx="0" cy="0"/>
          <a:chOff x="0" y="0"/>
          <a:chExt cx="0" cy="0"/>
        </a:xfrm>
      </p:grpSpPr>
      <p:pic>
        <p:nvPicPr>
          <p:cNvPr id="2" name="Picture 2" descr="cover3.jpg"/>
          <p:cNvPicPr>
            <a:picLocks noChangeAspect="1"/>
          </p:cNvPicPr>
          <p:nvPr/>
        </p:nvPicPr>
        <p:blipFill>
          <a:blip r:embed="rId2" cstate="print"/>
          <a:srcRect/>
          <a:stretch>
            <a:fillRect/>
          </a:stretch>
        </p:blipFill>
        <p:spPr bwMode="auto">
          <a:xfrm>
            <a:off x="0" y="0"/>
            <a:ext cx="12192000" cy="6853682"/>
          </a:xfrm>
          <a:prstGeom prst="rect">
            <a:avLst/>
          </a:prstGeom>
          <a:noFill/>
          <a:ln w="9525">
            <a:noFill/>
            <a:miter lim="800000"/>
            <a:headEnd/>
            <a:tailEnd/>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Alternate Title Slide - England">
    <p:spTree>
      <p:nvGrpSpPr>
        <p:cNvPr id="1" name=""/>
        <p:cNvGrpSpPr/>
        <p:nvPr/>
      </p:nvGrpSpPr>
      <p:grpSpPr>
        <a:xfrm>
          <a:off x="0" y="0"/>
          <a:ext cx="0" cy="0"/>
          <a:chOff x="0" y="0"/>
          <a:chExt cx="0" cy="0"/>
        </a:xfrm>
      </p:grpSpPr>
      <p:pic>
        <p:nvPicPr>
          <p:cNvPr id="2" name="Picture 2" descr="cover4.jpg"/>
          <p:cNvPicPr>
            <a:picLocks noChangeAspect="1"/>
          </p:cNvPicPr>
          <p:nvPr/>
        </p:nvPicPr>
        <p:blipFill>
          <a:blip r:embed="rId2" cstate="print"/>
          <a:srcRect/>
          <a:stretch>
            <a:fillRect/>
          </a:stretch>
        </p:blipFill>
        <p:spPr bwMode="auto">
          <a:xfrm>
            <a:off x="0" y="0"/>
            <a:ext cx="12192000" cy="6853682"/>
          </a:xfrm>
          <a:prstGeom prst="rect">
            <a:avLst/>
          </a:prstGeom>
          <a:noFill/>
          <a:ln w="9525">
            <a:noFill/>
            <a:miter lim="800000"/>
            <a:headEnd/>
            <a:tailEnd/>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lternate Title Slide - Men">
    <p:spTree>
      <p:nvGrpSpPr>
        <p:cNvPr id="1" name=""/>
        <p:cNvGrpSpPr/>
        <p:nvPr/>
      </p:nvGrpSpPr>
      <p:grpSpPr>
        <a:xfrm>
          <a:off x="0" y="0"/>
          <a:ext cx="0" cy="0"/>
          <a:chOff x="0" y="0"/>
          <a:chExt cx="0" cy="0"/>
        </a:xfrm>
      </p:grpSpPr>
      <p:pic>
        <p:nvPicPr>
          <p:cNvPr id="2" name="Picture 2" descr="cover5.jpg"/>
          <p:cNvPicPr>
            <a:picLocks noChangeAspect="1"/>
          </p:cNvPicPr>
          <p:nvPr/>
        </p:nvPicPr>
        <p:blipFill>
          <a:blip r:embed="rId2" cstate="print"/>
          <a:srcRect/>
          <a:stretch>
            <a:fillRect/>
          </a:stretch>
        </p:blipFill>
        <p:spPr bwMode="auto">
          <a:xfrm>
            <a:off x="0" y="0"/>
            <a:ext cx="12192000" cy="6853682"/>
          </a:xfrm>
          <a:prstGeom prst="rect">
            <a:avLst/>
          </a:prstGeom>
          <a:noFill/>
          <a:ln w="9525">
            <a:noFill/>
            <a:miter lim="800000"/>
            <a:headEnd/>
            <a:tailEnd/>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428" tIns="45715" rIns="91428" bIns="45715"/>
          <a:lstStyle/>
          <a:p>
            <a:r>
              <a:rPr lang="en-US"/>
              <a:t>Click to edit Master title style</a:t>
            </a:r>
            <a:endParaRPr lang="en-GB"/>
          </a:p>
        </p:txBody>
      </p:sp>
      <p:sp>
        <p:nvSpPr>
          <p:cNvPr id="3" name="Content Placeholder 2"/>
          <p:cNvSpPr>
            <a:spLocks noGrp="1"/>
          </p:cNvSpPr>
          <p:nvPr>
            <p:ph idx="1"/>
          </p:nvPr>
        </p:nvSpPr>
        <p:spPr>
          <a:xfrm>
            <a:off x="609600" y="1600206"/>
            <a:ext cx="10972800" cy="4525963"/>
          </a:xfrm>
          <a:prstGeom prst="rect">
            <a:avLst/>
          </a:prstGeom>
        </p:spPr>
        <p:txBody>
          <a:bodyPr lIns="91428" tIns="45715" rIns="91428" bIns="4571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10234" y="6357038"/>
            <a:ext cx="2844739" cy="364206"/>
          </a:xfrm>
          <a:prstGeom prst="rect">
            <a:avLst/>
          </a:prstGeom>
        </p:spPr>
        <p:txBody>
          <a:bodyPr lIns="91428" tIns="45715" rIns="91428" bIns="45715"/>
          <a:lstStyle>
            <a:lvl1pPr defTabSz="457144" fontAlgn="auto">
              <a:spcBef>
                <a:spcPts val="0"/>
              </a:spcBef>
              <a:spcAft>
                <a:spcPts val="0"/>
              </a:spcAft>
              <a:defRPr>
                <a:latin typeface="+mn-lt"/>
                <a:cs typeface="+mn-cs"/>
              </a:defRPr>
            </a:lvl1pPr>
          </a:lstStyle>
          <a:p>
            <a:pPr>
              <a:defRPr/>
            </a:pPr>
            <a:fld id="{395ADFAA-8021-427F-B56C-C493FCF8D967}" type="datetimeFigureOut">
              <a:rPr lang="en-GB"/>
              <a:pPr>
                <a:defRPr/>
              </a:pPr>
              <a:t>08/02/2017</a:t>
            </a:fld>
            <a:endParaRPr lang="en-GB" dirty="0"/>
          </a:p>
        </p:txBody>
      </p:sp>
      <p:sp>
        <p:nvSpPr>
          <p:cNvPr id="5" name="Footer Placeholder 4"/>
          <p:cNvSpPr>
            <a:spLocks noGrp="1"/>
          </p:cNvSpPr>
          <p:nvPr>
            <p:ph type="ftr" sz="quarter" idx="11"/>
          </p:nvPr>
        </p:nvSpPr>
        <p:spPr>
          <a:xfrm>
            <a:off x="4164800" y="6357038"/>
            <a:ext cx="3862400" cy="364206"/>
          </a:xfrm>
          <a:prstGeom prst="rect">
            <a:avLst/>
          </a:prstGeom>
        </p:spPr>
        <p:txBody>
          <a:bodyPr lIns="91428" tIns="45715" rIns="91428" bIns="45715"/>
          <a:lstStyle>
            <a:lvl1pPr defTabSz="457144" fontAlgn="auto">
              <a:spcBef>
                <a:spcPts val="0"/>
              </a:spcBef>
              <a:spcAft>
                <a:spcPts val="0"/>
              </a:spcAft>
              <a:defRPr dirty="0">
                <a:latin typeface="+mn-lt"/>
                <a:cs typeface="+mn-cs"/>
              </a:defRPr>
            </a:lvl1pPr>
          </a:lstStyle>
          <a:p>
            <a:pPr>
              <a:defRPr/>
            </a:pPr>
            <a:endParaRPr lang="en-GB"/>
          </a:p>
        </p:txBody>
      </p:sp>
      <p:sp>
        <p:nvSpPr>
          <p:cNvPr id="6" name="Slide Number Placeholder 5"/>
          <p:cNvSpPr>
            <a:spLocks noGrp="1"/>
          </p:cNvSpPr>
          <p:nvPr>
            <p:ph type="sldNum" sz="quarter" idx="12"/>
          </p:nvPr>
        </p:nvSpPr>
        <p:spPr>
          <a:xfrm>
            <a:off x="8737029" y="6357038"/>
            <a:ext cx="2844739" cy="364206"/>
          </a:xfrm>
          <a:prstGeom prst="rect">
            <a:avLst/>
          </a:prstGeom>
        </p:spPr>
        <p:txBody>
          <a:bodyPr lIns="91428" tIns="45715" rIns="91428" bIns="45715"/>
          <a:lstStyle>
            <a:lvl1pPr defTabSz="457144" fontAlgn="auto">
              <a:spcBef>
                <a:spcPts val="0"/>
              </a:spcBef>
              <a:spcAft>
                <a:spcPts val="0"/>
              </a:spcAft>
              <a:defRPr>
                <a:latin typeface="+mn-lt"/>
                <a:cs typeface="+mn-cs"/>
              </a:defRPr>
            </a:lvl1pPr>
          </a:lstStyle>
          <a:p>
            <a:pPr>
              <a:defRPr/>
            </a:pPr>
            <a:fld id="{F988DBCB-53B9-4706-A13D-388F1F600F41}"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5.jpeg"/><Relationship Id="rId4" Type="http://schemas.openxmlformats.org/officeDocument/2006/relationships/slideLayout" Target="../slideLayouts/slideLayout9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4" name="Picture 10" descr="OB PPT banner 150"/>
          <p:cNvPicPr>
            <a:picLocks noChangeAspect="1" noChangeArrowheads="1"/>
          </p:cNvPicPr>
          <p:nvPr/>
        </p:nvPicPr>
        <p:blipFill>
          <a:blip r:embed="rId13" cstate="print"/>
          <a:srcRect/>
          <a:stretch>
            <a:fillRect/>
          </a:stretch>
        </p:blipFill>
        <p:spPr bwMode="auto">
          <a:xfrm>
            <a:off x="406400" y="303214"/>
            <a:ext cx="11379200" cy="1539875"/>
          </a:xfrm>
          <a:prstGeom prst="rect">
            <a:avLst/>
          </a:prstGeom>
          <a:noFill/>
        </p:spPr>
      </p:pic>
      <p:sp>
        <p:nvSpPr>
          <p:cNvPr id="1026" name="Rectangle 2"/>
          <p:cNvSpPr>
            <a:spLocks noGrp="1" noChangeArrowheads="1"/>
          </p:cNvSpPr>
          <p:nvPr>
            <p:ph type="title"/>
          </p:nvPr>
        </p:nvSpPr>
        <p:spPr bwMode="auto">
          <a:xfrm>
            <a:off x="1219200" y="762000"/>
            <a:ext cx="8331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06400" y="1981200"/>
            <a:ext cx="11379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ct val="65000"/>
        </a:lnSpc>
        <a:spcBef>
          <a:spcPct val="0"/>
        </a:spcBef>
        <a:spcAft>
          <a:spcPct val="0"/>
        </a:spcAft>
        <a:defRPr sz="3200">
          <a:solidFill>
            <a:schemeClr val="bg1"/>
          </a:solidFill>
          <a:latin typeface="+mj-lt"/>
          <a:ea typeface="+mj-ea"/>
          <a:cs typeface="+mj-cs"/>
        </a:defRPr>
      </a:lvl1pPr>
      <a:lvl2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9pPr>
    </p:titleStyle>
    <p:bodyStyle>
      <a:lvl1pPr marL="342900" indent="-342900" algn="l"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55560"/>
        </a:solidFill>
        <a:effectLst/>
      </p:bgPr>
    </p:bg>
    <p:spTree>
      <p:nvGrpSpPr>
        <p:cNvPr id="1" name=""/>
        <p:cNvGrpSpPr/>
        <p:nvPr/>
      </p:nvGrpSpPr>
      <p:grpSpPr>
        <a:xfrm>
          <a:off x="0" y="0"/>
          <a:ext cx="0" cy="0"/>
          <a:chOff x="0" y="0"/>
          <a:chExt cx="0" cy="0"/>
        </a:xfrm>
      </p:grpSpPr>
      <p:pic>
        <p:nvPicPr>
          <p:cNvPr id="9221" name="Picture 5" descr="OB PPT logo 150"/>
          <p:cNvPicPr>
            <a:picLocks noChangeAspect="1" noChangeArrowheads="1"/>
          </p:cNvPicPr>
          <p:nvPr/>
        </p:nvPicPr>
        <p:blipFill>
          <a:blip r:embed="rId13" cstate="print"/>
          <a:srcRect/>
          <a:stretch>
            <a:fillRect/>
          </a:stretch>
        </p:blipFill>
        <p:spPr bwMode="auto">
          <a:xfrm>
            <a:off x="406400" y="303216"/>
            <a:ext cx="11379200" cy="1539875"/>
          </a:xfrm>
          <a:prstGeom prst="rect">
            <a:avLst/>
          </a:prstGeom>
          <a:noFill/>
        </p:spPr>
      </p:pic>
      <p:sp>
        <p:nvSpPr>
          <p:cNvPr id="9219" name="Rectangle 3"/>
          <p:cNvSpPr>
            <a:spLocks noGrp="1" noChangeArrowheads="1"/>
          </p:cNvSpPr>
          <p:nvPr>
            <p:ph type="body" idx="1"/>
          </p:nvPr>
        </p:nvSpPr>
        <p:spPr bwMode="auto">
          <a:xfrm>
            <a:off x="914400" y="1981200"/>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title"/>
          </p:nvPr>
        </p:nvSpPr>
        <p:spPr bwMode="auto">
          <a:xfrm>
            <a:off x="1219200" y="685800"/>
            <a:ext cx="87376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lnSpc>
          <a:spcPct val="65000"/>
        </a:lnSpc>
        <a:spcBef>
          <a:spcPct val="0"/>
        </a:spcBef>
        <a:spcAft>
          <a:spcPct val="0"/>
        </a:spcAft>
        <a:defRPr sz="2000">
          <a:solidFill>
            <a:srgbClr val="B2BB1E"/>
          </a:solidFill>
          <a:latin typeface="+mj-lt"/>
          <a:ea typeface="+mj-ea"/>
          <a:cs typeface="+mj-cs"/>
        </a:defRPr>
      </a:lvl1pPr>
      <a:lvl2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9pPr>
    </p:titleStyle>
    <p:bodyStyle>
      <a:lvl1pPr marL="247650" indent="-247650" algn="l" rtl="0" eaLnBrk="1" fontAlgn="base" hangingPunct="1">
        <a:spcBef>
          <a:spcPct val="20000"/>
        </a:spcBef>
        <a:spcAft>
          <a:spcPct val="0"/>
        </a:spcAft>
        <a:buFont typeface="Wingdings" pitchFamily="124" charset="2"/>
        <a:buChar char="§"/>
        <a:defRPr sz="2400">
          <a:solidFill>
            <a:schemeClr val="bg1"/>
          </a:solidFill>
          <a:latin typeface="+mn-lt"/>
          <a:ea typeface="+mn-ea"/>
          <a:cs typeface="+mn-cs"/>
        </a:defRPr>
      </a:lvl1pPr>
      <a:lvl2pPr marL="527050" indent="-147638" algn="l" rtl="0" eaLnBrk="1" fontAlgn="base" hangingPunct="1">
        <a:spcBef>
          <a:spcPct val="20000"/>
        </a:spcBef>
        <a:spcAft>
          <a:spcPct val="0"/>
        </a:spcAft>
        <a:buFont typeface="Wingdings" pitchFamily="124" charset="2"/>
        <a:buChar char="§"/>
        <a:defRPr sz="1600">
          <a:solidFill>
            <a:schemeClr val="bg1"/>
          </a:solidFill>
          <a:latin typeface="+mn-lt"/>
          <a:ea typeface="+mn-ea"/>
        </a:defRPr>
      </a:lvl2pPr>
      <a:lvl3pPr marL="758825" indent="-139700" algn="l" rtl="0" eaLnBrk="1" fontAlgn="base" hangingPunct="1">
        <a:spcBef>
          <a:spcPct val="20000"/>
        </a:spcBef>
        <a:spcAft>
          <a:spcPct val="0"/>
        </a:spcAft>
        <a:buFont typeface="Wingdings" pitchFamily="124" charset="2"/>
        <a:buChar char="§"/>
        <a:defRPr sz="1600">
          <a:solidFill>
            <a:schemeClr val="bg1"/>
          </a:solidFill>
          <a:latin typeface="+mn-lt"/>
          <a:ea typeface="+mn-ea"/>
        </a:defRPr>
      </a:lvl3pPr>
      <a:lvl4pPr marL="1055688" indent="-157163" algn="l" rtl="0" eaLnBrk="1" fontAlgn="base" hangingPunct="1">
        <a:spcBef>
          <a:spcPct val="20000"/>
        </a:spcBef>
        <a:spcAft>
          <a:spcPct val="0"/>
        </a:spcAft>
        <a:buFont typeface="Wingdings" pitchFamily="124" charset="2"/>
        <a:buChar char="§"/>
        <a:defRPr sz="1600">
          <a:solidFill>
            <a:schemeClr val="bg1"/>
          </a:solidFill>
          <a:latin typeface="+mn-lt"/>
          <a:ea typeface="+mn-ea"/>
        </a:defRPr>
      </a:lvl4pPr>
      <a:lvl5pPr marL="1285875" indent="-147638" algn="l" rtl="0" eaLnBrk="1" fontAlgn="base" hangingPunct="1">
        <a:spcBef>
          <a:spcPct val="20000"/>
        </a:spcBef>
        <a:spcAft>
          <a:spcPct val="0"/>
        </a:spcAft>
        <a:buFont typeface="Wingdings" pitchFamily="124" charset="2"/>
        <a:buChar char="§"/>
        <a:defRPr sz="1600">
          <a:solidFill>
            <a:schemeClr val="bg1"/>
          </a:solidFill>
          <a:latin typeface="+mn-lt"/>
          <a:ea typeface="+mn-ea"/>
        </a:defRPr>
      </a:lvl5pPr>
      <a:lvl6pPr marL="1743075" indent="-147638" algn="l" rtl="0" eaLnBrk="1" fontAlgn="base" hangingPunct="1">
        <a:spcBef>
          <a:spcPct val="20000"/>
        </a:spcBef>
        <a:spcAft>
          <a:spcPct val="0"/>
        </a:spcAft>
        <a:buFont typeface="Wingdings" pitchFamily="124" charset="2"/>
        <a:buChar char="§"/>
        <a:defRPr sz="1600">
          <a:solidFill>
            <a:schemeClr val="bg1"/>
          </a:solidFill>
          <a:latin typeface="+mn-lt"/>
          <a:ea typeface="+mn-ea"/>
        </a:defRPr>
      </a:lvl6pPr>
      <a:lvl7pPr marL="2200275" indent="-147638" algn="l" rtl="0" eaLnBrk="1" fontAlgn="base" hangingPunct="1">
        <a:spcBef>
          <a:spcPct val="20000"/>
        </a:spcBef>
        <a:spcAft>
          <a:spcPct val="0"/>
        </a:spcAft>
        <a:buFont typeface="Wingdings" pitchFamily="124" charset="2"/>
        <a:buChar char="§"/>
        <a:defRPr sz="1600">
          <a:solidFill>
            <a:schemeClr val="bg1"/>
          </a:solidFill>
          <a:latin typeface="+mn-lt"/>
          <a:ea typeface="+mn-ea"/>
        </a:defRPr>
      </a:lvl7pPr>
      <a:lvl8pPr marL="2657475" indent="-147638" algn="l" rtl="0" eaLnBrk="1" fontAlgn="base" hangingPunct="1">
        <a:spcBef>
          <a:spcPct val="20000"/>
        </a:spcBef>
        <a:spcAft>
          <a:spcPct val="0"/>
        </a:spcAft>
        <a:buFont typeface="Wingdings" pitchFamily="124" charset="2"/>
        <a:buChar char="§"/>
        <a:defRPr sz="1600">
          <a:solidFill>
            <a:schemeClr val="bg1"/>
          </a:solidFill>
          <a:latin typeface="+mn-lt"/>
          <a:ea typeface="+mn-ea"/>
        </a:defRPr>
      </a:lvl8pPr>
      <a:lvl9pPr marL="3114675" indent="-147638" algn="l" rtl="0" eaLnBrk="1" fontAlgn="base" hangingPunct="1">
        <a:spcBef>
          <a:spcPct val="20000"/>
        </a:spcBef>
        <a:spcAft>
          <a:spcPct val="0"/>
        </a:spcAft>
        <a:buFont typeface="Wingdings" pitchFamily="124" charset="2"/>
        <a:buChar char="§"/>
        <a:defRPr sz="16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55560"/>
        </a:solidFill>
        <a:effectLst/>
      </p:bgPr>
    </p:bg>
    <p:spTree>
      <p:nvGrpSpPr>
        <p:cNvPr id="1" name=""/>
        <p:cNvGrpSpPr/>
        <p:nvPr/>
      </p:nvGrpSpPr>
      <p:grpSpPr>
        <a:xfrm>
          <a:off x="0" y="0"/>
          <a:ext cx="0" cy="0"/>
          <a:chOff x="0" y="0"/>
          <a:chExt cx="0" cy="0"/>
        </a:xfrm>
      </p:grpSpPr>
      <p:pic>
        <p:nvPicPr>
          <p:cNvPr id="7173" name="Picture 5" descr="OB PPT logo 150"/>
          <p:cNvPicPr>
            <a:picLocks noChangeAspect="1" noChangeArrowheads="1"/>
          </p:cNvPicPr>
          <p:nvPr/>
        </p:nvPicPr>
        <p:blipFill>
          <a:blip r:embed="rId13" cstate="print"/>
          <a:srcRect/>
          <a:stretch>
            <a:fillRect/>
          </a:stretch>
        </p:blipFill>
        <p:spPr bwMode="auto">
          <a:xfrm>
            <a:off x="406400" y="303218"/>
            <a:ext cx="11379200" cy="1538287"/>
          </a:xfrm>
          <a:prstGeom prst="rect">
            <a:avLst/>
          </a:prstGeom>
          <a:noFill/>
        </p:spPr>
      </p:pic>
      <p:sp>
        <p:nvSpPr>
          <p:cNvPr id="7171" name="Rectangle 3"/>
          <p:cNvSpPr>
            <a:spLocks noGrp="1" noChangeArrowheads="1"/>
          </p:cNvSpPr>
          <p:nvPr>
            <p:ph type="title"/>
          </p:nvPr>
        </p:nvSpPr>
        <p:spPr bwMode="auto">
          <a:xfrm>
            <a:off x="1219200" y="685800"/>
            <a:ext cx="86360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1219200" y="1981200"/>
            <a:ext cx="9753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lnSpc>
          <a:spcPct val="65000"/>
        </a:lnSpc>
        <a:spcBef>
          <a:spcPct val="0"/>
        </a:spcBef>
        <a:spcAft>
          <a:spcPct val="0"/>
        </a:spcAft>
        <a:defRPr sz="2000">
          <a:solidFill>
            <a:srgbClr val="B2BB1E"/>
          </a:solidFill>
          <a:latin typeface="+mj-lt"/>
          <a:ea typeface="+mj-ea"/>
          <a:cs typeface="+mj-cs"/>
        </a:defRPr>
      </a:lvl1pPr>
      <a:lvl2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9pPr>
    </p:titleStyle>
    <p:bodyStyle>
      <a:lvl1pPr algn="l" rtl="0" eaLnBrk="1" fontAlgn="base" hangingPunct="1">
        <a:spcBef>
          <a:spcPct val="20000"/>
        </a:spcBef>
        <a:spcAft>
          <a:spcPct val="0"/>
        </a:spcAft>
        <a:buClr>
          <a:srgbClr val="B2BB1E"/>
        </a:buClr>
        <a:buFont typeface="Wingdings" pitchFamily="124" charset="2"/>
        <a:defRPr sz="1600">
          <a:solidFill>
            <a:schemeClr val="bg1"/>
          </a:solidFill>
          <a:latin typeface="+mn-lt"/>
          <a:ea typeface="+mn-ea"/>
          <a:cs typeface="+mn-cs"/>
        </a:defRPr>
      </a:lvl1pPr>
      <a:lvl2pPr marL="385763" indent="-188913" algn="l" rtl="0" eaLnBrk="1" fontAlgn="base" hangingPunct="1">
        <a:spcBef>
          <a:spcPct val="20000"/>
        </a:spcBef>
        <a:spcAft>
          <a:spcPct val="0"/>
        </a:spcAft>
        <a:buFont typeface="Wingdings" pitchFamily="124" charset="2"/>
        <a:buChar char="§"/>
        <a:defRPr sz="1600">
          <a:solidFill>
            <a:srgbClr val="B2BB1E"/>
          </a:solidFill>
          <a:latin typeface="+mn-lt"/>
          <a:ea typeface="+mn-ea"/>
        </a:defRPr>
      </a:lvl2pPr>
      <a:lvl3pPr marL="671513" indent="-179388" algn="l" rtl="0" eaLnBrk="1" fontAlgn="base" hangingPunct="1">
        <a:spcBef>
          <a:spcPct val="20000"/>
        </a:spcBef>
        <a:spcAft>
          <a:spcPct val="0"/>
        </a:spcAft>
        <a:buFont typeface="Wingdings" pitchFamily="124" charset="2"/>
        <a:buChar char="§"/>
        <a:defRPr sz="1600">
          <a:solidFill>
            <a:schemeClr val="bg1"/>
          </a:solidFill>
          <a:latin typeface="+mn-lt"/>
          <a:ea typeface="+mn-ea"/>
        </a:defRPr>
      </a:lvl3pPr>
      <a:lvl4pPr marL="966788" indent="-196850" algn="l" rtl="0" eaLnBrk="1" fontAlgn="base" hangingPunct="1">
        <a:spcBef>
          <a:spcPct val="20000"/>
        </a:spcBef>
        <a:spcAft>
          <a:spcPct val="0"/>
        </a:spcAft>
        <a:buFont typeface="Wingdings" pitchFamily="124" charset="2"/>
        <a:buChar char="§"/>
        <a:defRPr sz="1600">
          <a:solidFill>
            <a:srgbClr val="B2BB1E"/>
          </a:solidFill>
          <a:latin typeface="+mn-lt"/>
          <a:ea typeface="+mn-ea"/>
        </a:defRPr>
      </a:lvl4pPr>
      <a:lvl5pPr marL="1254125" indent="-196850" algn="l" rtl="0" eaLnBrk="1" fontAlgn="base" hangingPunct="1">
        <a:spcBef>
          <a:spcPct val="20000"/>
        </a:spcBef>
        <a:spcAft>
          <a:spcPct val="0"/>
        </a:spcAft>
        <a:buFont typeface="Wingdings" pitchFamily="124" charset="2"/>
        <a:buChar char="§"/>
        <a:defRPr sz="1600">
          <a:solidFill>
            <a:schemeClr val="bg1"/>
          </a:solidFill>
          <a:latin typeface="+mn-lt"/>
          <a:ea typeface="+mn-ea"/>
        </a:defRPr>
      </a:lvl5pPr>
      <a:lvl6pPr marL="1711325" indent="-196850" algn="l" rtl="0" eaLnBrk="1" fontAlgn="base" hangingPunct="1">
        <a:spcBef>
          <a:spcPct val="20000"/>
        </a:spcBef>
        <a:spcAft>
          <a:spcPct val="0"/>
        </a:spcAft>
        <a:buFont typeface="Wingdings" pitchFamily="124" charset="2"/>
        <a:buChar char="§"/>
        <a:defRPr sz="1600">
          <a:solidFill>
            <a:schemeClr val="bg1"/>
          </a:solidFill>
          <a:latin typeface="+mn-lt"/>
          <a:ea typeface="+mn-ea"/>
        </a:defRPr>
      </a:lvl6pPr>
      <a:lvl7pPr marL="2168525" indent="-196850" algn="l" rtl="0" eaLnBrk="1" fontAlgn="base" hangingPunct="1">
        <a:spcBef>
          <a:spcPct val="20000"/>
        </a:spcBef>
        <a:spcAft>
          <a:spcPct val="0"/>
        </a:spcAft>
        <a:buFont typeface="Wingdings" pitchFamily="124" charset="2"/>
        <a:buChar char="§"/>
        <a:defRPr sz="1600">
          <a:solidFill>
            <a:schemeClr val="bg1"/>
          </a:solidFill>
          <a:latin typeface="+mn-lt"/>
          <a:ea typeface="+mn-ea"/>
        </a:defRPr>
      </a:lvl7pPr>
      <a:lvl8pPr marL="2625725" indent="-196850" algn="l" rtl="0" eaLnBrk="1" fontAlgn="base" hangingPunct="1">
        <a:spcBef>
          <a:spcPct val="20000"/>
        </a:spcBef>
        <a:spcAft>
          <a:spcPct val="0"/>
        </a:spcAft>
        <a:buFont typeface="Wingdings" pitchFamily="124" charset="2"/>
        <a:buChar char="§"/>
        <a:defRPr sz="1600">
          <a:solidFill>
            <a:schemeClr val="bg1"/>
          </a:solidFill>
          <a:latin typeface="+mn-lt"/>
          <a:ea typeface="+mn-ea"/>
        </a:defRPr>
      </a:lvl8pPr>
      <a:lvl9pPr marL="3082925" indent="-196850" algn="l" rtl="0" eaLnBrk="1" fontAlgn="base" hangingPunct="1">
        <a:spcBef>
          <a:spcPct val="20000"/>
        </a:spcBef>
        <a:spcAft>
          <a:spcPct val="0"/>
        </a:spcAft>
        <a:buFont typeface="Wingdings" pitchFamily="124" charset="2"/>
        <a:buChar char="§"/>
        <a:defRPr sz="16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455560"/>
        </a:solidFill>
        <a:effectLst/>
      </p:bgPr>
    </p:bg>
    <p:spTree>
      <p:nvGrpSpPr>
        <p:cNvPr id="1" name=""/>
        <p:cNvGrpSpPr/>
        <p:nvPr/>
      </p:nvGrpSpPr>
      <p:grpSpPr>
        <a:xfrm>
          <a:off x="0" y="0"/>
          <a:ext cx="0" cy="0"/>
          <a:chOff x="0" y="0"/>
          <a:chExt cx="0" cy="0"/>
        </a:xfrm>
      </p:grpSpPr>
      <p:pic>
        <p:nvPicPr>
          <p:cNvPr id="5127" name="Picture 7" descr="OB PPT banner 150"/>
          <p:cNvPicPr>
            <a:picLocks noChangeAspect="1" noChangeArrowheads="1"/>
          </p:cNvPicPr>
          <p:nvPr/>
        </p:nvPicPr>
        <p:blipFill>
          <a:blip r:embed="rId13" cstate="print"/>
          <a:srcRect/>
          <a:stretch>
            <a:fillRect/>
          </a:stretch>
        </p:blipFill>
        <p:spPr bwMode="auto">
          <a:xfrm>
            <a:off x="406400" y="304800"/>
            <a:ext cx="11379200" cy="1538288"/>
          </a:xfrm>
          <a:prstGeom prst="rect">
            <a:avLst/>
          </a:prstGeom>
          <a:noFill/>
        </p:spPr>
      </p:pic>
      <p:sp>
        <p:nvSpPr>
          <p:cNvPr id="5123" name="Rectangle 3"/>
          <p:cNvSpPr>
            <a:spLocks noGrp="1" noChangeArrowheads="1"/>
          </p:cNvSpPr>
          <p:nvPr>
            <p:ph type="body" idx="1"/>
          </p:nvPr>
        </p:nvSpPr>
        <p:spPr bwMode="auto">
          <a:xfrm>
            <a:off x="1219200" y="2057400"/>
            <a:ext cx="9753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title"/>
          </p:nvPr>
        </p:nvSpPr>
        <p:spPr bwMode="auto">
          <a:xfrm>
            <a:off x="1219200" y="762000"/>
            <a:ext cx="8331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lnSpc>
          <a:spcPct val="65000"/>
        </a:lnSpc>
        <a:spcBef>
          <a:spcPct val="0"/>
        </a:spcBef>
        <a:spcAft>
          <a:spcPct val="0"/>
        </a:spcAft>
        <a:defRPr sz="3200">
          <a:solidFill>
            <a:schemeClr val="bg1"/>
          </a:solidFill>
          <a:latin typeface="+mj-lt"/>
          <a:ea typeface="+mj-ea"/>
          <a:cs typeface="+mj-cs"/>
        </a:defRPr>
      </a:lvl1pPr>
      <a:lvl2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9pPr>
    </p:titleStyle>
    <p:bodyStyle>
      <a:lvl1pPr algn="l" rtl="0" eaLnBrk="1" fontAlgn="base" hangingPunct="1">
        <a:spcBef>
          <a:spcPct val="20000"/>
        </a:spcBef>
        <a:spcAft>
          <a:spcPct val="0"/>
        </a:spcAft>
        <a:buFont typeface="Wingdings" pitchFamily="124" charset="2"/>
        <a:defRPr sz="2400">
          <a:solidFill>
            <a:schemeClr val="bg1"/>
          </a:solidFill>
          <a:latin typeface="+mn-lt"/>
          <a:ea typeface="+mn-ea"/>
          <a:cs typeface="+mn-cs"/>
        </a:defRPr>
      </a:lvl1pPr>
      <a:lvl2pPr marL="379413" indent="-139700" algn="l" rtl="0" eaLnBrk="1" fontAlgn="base" hangingPunct="1">
        <a:spcBef>
          <a:spcPct val="20000"/>
        </a:spcBef>
        <a:spcAft>
          <a:spcPct val="0"/>
        </a:spcAft>
        <a:buFont typeface="Wingdings" pitchFamily="124" charset="2"/>
        <a:buChar char="§"/>
        <a:defRPr sz="1600">
          <a:solidFill>
            <a:srgbClr val="B2BB1E"/>
          </a:solidFill>
          <a:latin typeface="+mn-lt"/>
          <a:ea typeface="+mn-ea"/>
        </a:defRPr>
      </a:lvl2pPr>
      <a:lvl3pPr marL="619125" indent="-141288" algn="l" rtl="0" eaLnBrk="1" fontAlgn="base" hangingPunct="1">
        <a:spcBef>
          <a:spcPct val="20000"/>
        </a:spcBef>
        <a:spcAft>
          <a:spcPct val="0"/>
        </a:spcAft>
        <a:buFont typeface="Wingdings" pitchFamily="124" charset="2"/>
        <a:buChar char="§"/>
        <a:defRPr sz="1600">
          <a:solidFill>
            <a:schemeClr val="bg1"/>
          </a:solidFill>
          <a:latin typeface="+mn-lt"/>
          <a:ea typeface="+mn-ea"/>
        </a:defRPr>
      </a:lvl3pPr>
      <a:lvl4pPr marL="857250" indent="-139700" algn="l" rtl="0" eaLnBrk="1" fontAlgn="base" hangingPunct="1">
        <a:spcBef>
          <a:spcPct val="20000"/>
        </a:spcBef>
        <a:spcAft>
          <a:spcPct val="0"/>
        </a:spcAft>
        <a:buFont typeface="Wingdings" pitchFamily="124" charset="2"/>
        <a:buChar char="§"/>
        <a:defRPr sz="1600">
          <a:solidFill>
            <a:srgbClr val="B2BB1E"/>
          </a:solidFill>
          <a:latin typeface="+mn-lt"/>
          <a:ea typeface="+mn-ea"/>
        </a:defRPr>
      </a:lvl4pPr>
      <a:lvl5pPr marL="1096963" indent="-139700" algn="l" rtl="0" eaLnBrk="1" fontAlgn="base" hangingPunct="1">
        <a:spcBef>
          <a:spcPct val="20000"/>
        </a:spcBef>
        <a:spcAft>
          <a:spcPct val="0"/>
        </a:spcAft>
        <a:buFont typeface="Wingdings" pitchFamily="124" charset="2"/>
        <a:buChar char="§"/>
        <a:defRPr sz="1600">
          <a:solidFill>
            <a:schemeClr val="bg1"/>
          </a:solidFill>
          <a:latin typeface="+mn-lt"/>
          <a:ea typeface="+mn-ea"/>
        </a:defRPr>
      </a:lvl5pPr>
      <a:lvl6pPr marL="1554163" indent="-139700" algn="l" rtl="0" eaLnBrk="1" fontAlgn="base" hangingPunct="1">
        <a:spcBef>
          <a:spcPct val="20000"/>
        </a:spcBef>
        <a:spcAft>
          <a:spcPct val="0"/>
        </a:spcAft>
        <a:buFont typeface="Wingdings" pitchFamily="124" charset="2"/>
        <a:buChar char="§"/>
        <a:defRPr sz="1600">
          <a:solidFill>
            <a:schemeClr val="bg1"/>
          </a:solidFill>
          <a:latin typeface="+mn-lt"/>
          <a:ea typeface="+mn-ea"/>
        </a:defRPr>
      </a:lvl6pPr>
      <a:lvl7pPr marL="2011363" indent="-139700" algn="l" rtl="0" eaLnBrk="1" fontAlgn="base" hangingPunct="1">
        <a:spcBef>
          <a:spcPct val="20000"/>
        </a:spcBef>
        <a:spcAft>
          <a:spcPct val="0"/>
        </a:spcAft>
        <a:buFont typeface="Wingdings" pitchFamily="124" charset="2"/>
        <a:buChar char="§"/>
        <a:defRPr sz="1600">
          <a:solidFill>
            <a:schemeClr val="bg1"/>
          </a:solidFill>
          <a:latin typeface="+mn-lt"/>
          <a:ea typeface="+mn-ea"/>
        </a:defRPr>
      </a:lvl7pPr>
      <a:lvl8pPr marL="2468563" indent="-139700" algn="l" rtl="0" eaLnBrk="1" fontAlgn="base" hangingPunct="1">
        <a:spcBef>
          <a:spcPct val="20000"/>
        </a:spcBef>
        <a:spcAft>
          <a:spcPct val="0"/>
        </a:spcAft>
        <a:buFont typeface="Wingdings" pitchFamily="124" charset="2"/>
        <a:buChar char="§"/>
        <a:defRPr sz="1600">
          <a:solidFill>
            <a:schemeClr val="bg1"/>
          </a:solidFill>
          <a:latin typeface="+mn-lt"/>
          <a:ea typeface="+mn-ea"/>
        </a:defRPr>
      </a:lvl8pPr>
      <a:lvl9pPr marL="2925763" indent="-139700" algn="l" rtl="0" eaLnBrk="1" fontAlgn="base" hangingPunct="1">
        <a:spcBef>
          <a:spcPct val="20000"/>
        </a:spcBef>
        <a:spcAft>
          <a:spcPct val="0"/>
        </a:spcAft>
        <a:buFont typeface="Wingdings" pitchFamily="124" charset="2"/>
        <a:buChar char="§"/>
        <a:defRPr sz="16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2" descr="OB PPT banner 150"/>
          <p:cNvPicPr>
            <a:picLocks noChangeAspect="1" noChangeArrowheads="1"/>
          </p:cNvPicPr>
          <p:nvPr/>
        </p:nvPicPr>
        <p:blipFill>
          <a:blip r:embed="rId13" cstate="print"/>
          <a:srcRect/>
          <a:stretch>
            <a:fillRect/>
          </a:stretch>
        </p:blipFill>
        <p:spPr bwMode="auto">
          <a:xfrm>
            <a:off x="406406" y="304800"/>
            <a:ext cx="11368617" cy="1538288"/>
          </a:xfrm>
          <a:prstGeom prst="rect">
            <a:avLst/>
          </a:prstGeom>
          <a:noFill/>
          <a:ln w="9525">
            <a:noFill/>
            <a:miter lim="800000"/>
            <a:headEnd/>
            <a:tailEnd/>
          </a:ln>
        </p:spPr>
      </p:pic>
      <p:sp>
        <p:nvSpPr>
          <p:cNvPr id="1027" name="Rectangle 2"/>
          <p:cNvSpPr>
            <a:spLocks noGrp="1" noChangeArrowheads="1"/>
          </p:cNvSpPr>
          <p:nvPr>
            <p:ph type="title"/>
          </p:nvPr>
        </p:nvSpPr>
        <p:spPr bwMode="auto">
          <a:xfrm>
            <a:off x="1219200" y="762000"/>
            <a:ext cx="8331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28" name="Rectangle 3"/>
          <p:cNvSpPr>
            <a:spLocks noGrp="1" noChangeArrowheads="1"/>
          </p:cNvSpPr>
          <p:nvPr>
            <p:ph type="body" idx="1"/>
          </p:nvPr>
        </p:nvSpPr>
        <p:spPr bwMode="auto">
          <a:xfrm>
            <a:off x="406400" y="1981200"/>
            <a:ext cx="11379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lnSpc>
          <a:spcPct val="65000"/>
        </a:lnSpc>
        <a:spcBef>
          <a:spcPct val="0"/>
        </a:spcBef>
        <a:spcAft>
          <a:spcPct val="0"/>
        </a:spcAft>
        <a:defRPr sz="3200">
          <a:solidFill>
            <a:schemeClr val="bg1"/>
          </a:solidFill>
          <a:latin typeface="+mj-lt"/>
          <a:ea typeface="+mj-ea"/>
          <a:cs typeface="+mj-cs"/>
        </a:defRPr>
      </a:lvl1pPr>
      <a:lvl2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9pPr>
    </p:titleStyle>
    <p:bodyStyle>
      <a:lvl1pPr marL="342900" indent="-342900" algn="l" rtl="0" eaLnBrk="1" fontAlgn="base" hangingPunct="1">
        <a:spcBef>
          <a:spcPct val="20000"/>
        </a:spcBef>
        <a:spcAft>
          <a:spcPct val="0"/>
        </a:spcAft>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OB PPT logo white 150"/>
          <p:cNvPicPr>
            <a:picLocks noChangeAspect="1" noChangeArrowheads="1"/>
          </p:cNvPicPr>
          <p:nvPr/>
        </p:nvPicPr>
        <p:blipFill>
          <a:blip r:embed="rId13" cstate="print"/>
          <a:srcRect/>
          <a:stretch>
            <a:fillRect/>
          </a:stretch>
        </p:blipFill>
        <p:spPr bwMode="auto">
          <a:xfrm>
            <a:off x="406400" y="304800"/>
            <a:ext cx="11370733" cy="1536700"/>
          </a:xfrm>
          <a:prstGeom prst="rect">
            <a:avLst/>
          </a:prstGeom>
          <a:noFill/>
          <a:ln w="9525">
            <a:noFill/>
            <a:miter lim="800000"/>
            <a:headEnd/>
            <a:tailEnd/>
          </a:ln>
        </p:spPr>
      </p:pic>
      <p:sp>
        <p:nvSpPr>
          <p:cNvPr id="2051" name="Rectangle 3"/>
          <p:cNvSpPr>
            <a:spLocks noGrp="1" noChangeArrowheads="1"/>
          </p:cNvSpPr>
          <p:nvPr>
            <p:ph type="body" idx="1"/>
          </p:nvPr>
        </p:nvSpPr>
        <p:spPr bwMode="auto">
          <a:xfrm>
            <a:off x="914400" y="1981200"/>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title"/>
          </p:nvPr>
        </p:nvSpPr>
        <p:spPr bwMode="auto">
          <a:xfrm>
            <a:off x="1219200" y="685800"/>
            <a:ext cx="87376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lnSpc>
          <a:spcPct val="65000"/>
        </a:lnSpc>
        <a:spcBef>
          <a:spcPct val="0"/>
        </a:spcBef>
        <a:spcAft>
          <a:spcPct val="0"/>
        </a:spcAft>
        <a:defRPr sz="2000">
          <a:solidFill>
            <a:srgbClr val="B2BB1E"/>
          </a:solidFill>
          <a:latin typeface="+mj-lt"/>
          <a:ea typeface="+mj-ea"/>
          <a:cs typeface="+mj-cs"/>
        </a:defRPr>
      </a:lvl1pPr>
      <a:lvl2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9pPr>
    </p:titleStyle>
    <p:bodyStyle>
      <a:lvl1pPr marL="247650" indent="-247650" algn="l" rtl="0" eaLnBrk="1" fontAlgn="base" hangingPunct="1">
        <a:spcBef>
          <a:spcPct val="20000"/>
        </a:spcBef>
        <a:spcAft>
          <a:spcPct val="0"/>
        </a:spcAft>
        <a:buFont typeface="Wingdings" pitchFamily="124" charset="2"/>
        <a:buChar char="§"/>
        <a:defRPr sz="2400">
          <a:solidFill>
            <a:srgbClr val="455560"/>
          </a:solidFill>
          <a:latin typeface="+mn-lt"/>
          <a:ea typeface="+mn-ea"/>
          <a:cs typeface="+mn-cs"/>
        </a:defRPr>
      </a:lvl1pPr>
      <a:lvl2pPr marL="527050" indent="-147638" algn="l" rtl="0" eaLnBrk="1" fontAlgn="base" hangingPunct="1">
        <a:spcBef>
          <a:spcPct val="20000"/>
        </a:spcBef>
        <a:spcAft>
          <a:spcPct val="0"/>
        </a:spcAft>
        <a:buFont typeface="Wingdings" pitchFamily="124" charset="2"/>
        <a:buChar char="§"/>
        <a:defRPr sz="1600">
          <a:solidFill>
            <a:srgbClr val="455560"/>
          </a:solidFill>
          <a:latin typeface="+mn-lt"/>
          <a:ea typeface="+mn-ea"/>
        </a:defRPr>
      </a:lvl2pPr>
      <a:lvl3pPr marL="758825" indent="-139700" algn="l" rtl="0" eaLnBrk="1" fontAlgn="base" hangingPunct="1">
        <a:spcBef>
          <a:spcPct val="20000"/>
        </a:spcBef>
        <a:spcAft>
          <a:spcPct val="0"/>
        </a:spcAft>
        <a:buFont typeface="Wingdings" pitchFamily="124" charset="2"/>
        <a:buChar char="§"/>
        <a:defRPr sz="1600">
          <a:solidFill>
            <a:srgbClr val="455560"/>
          </a:solidFill>
          <a:latin typeface="+mn-lt"/>
          <a:ea typeface="+mn-ea"/>
        </a:defRPr>
      </a:lvl3pPr>
      <a:lvl4pPr marL="998538" indent="-141288" algn="l" rtl="0" eaLnBrk="1" fontAlgn="base" hangingPunct="1">
        <a:spcBef>
          <a:spcPct val="20000"/>
        </a:spcBef>
        <a:spcAft>
          <a:spcPct val="0"/>
        </a:spcAft>
        <a:buFont typeface="Wingdings" pitchFamily="124" charset="2"/>
        <a:buChar char="§"/>
        <a:defRPr sz="1600">
          <a:solidFill>
            <a:srgbClr val="455560"/>
          </a:solidFill>
          <a:latin typeface="+mn-lt"/>
          <a:ea typeface="+mn-ea"/>
        </a:defRPr>
      </a:lvl4pPr>
      <a:lvl5pPr marL="1236663" indent="-147638" algn="l" rtl="0" eaLnBrk="1" fontAlgn="base" hangingPunct="1">
        <a:spcBef>
          <a:spcPct val="20000"/>
        </a:spcBef>
        <a:spcAft>
          <a:spcPct val="0"/>
        </a:spcAft>
        <a:buFont typeface="Wingdings" pitchFamily="124" charset="2"/>
        <a:buChar char="§"/>
        <a:defRPr sz="1600">
          <a:solidFill>
            <a:srgbClr val="455560"/>
          </a:solidFill>
          <a:latin typeface="+mn-lt"/>
          <a:ea typeface="+mn-ea"/>
        </a:defRPr>
      </a:lvl5pPr>
      <a:lvl6pPr marL="1693863" indent="-147638" algn="l" rtl="0" eaLnBrk="1" fontAlgn="base" hangingPunct="1">
        <a:spcBef>
          <a:spcPct val="20000"/>
        </a:spcBef>
        <a:spcAft>
          <a:spcPct val="0"/>
        </a:spcAft>
        <a:buFont typeface="Wingdings" pitchFamily="2" charset="2"/>
        <a:buChar char="§"/>
        <a:defRPr sz="1600">
          <a:solidFill>
            <a:srgbClr val="455560"/>
          </a:solidFill>
          <a:latin typeface="+mn-lt"/>
          <a:ea typeface="+mn-ea"/>
        </a:defRPr>
      </a:lvl6pPr>
      <a:lvl7pPr marL="2151063" indent="-147638" algn="l" rtl="0" eaLnBrk="1" fontAlgn="base" hangingPunct="1">
        <a:spcBef>
          <a:spcPct val="20000"/>
        </a:spcBef>
        <a:spcAft>
          <a:spcPct val="0"/>
        </a:spcAft>
        <a:buFont typeface="Wingdings" pitchFamily="2" charset="2"/>
        <a:buChar char="§"/>
        <a:defRPr sz="1600">
          <a:solidFill>
            <a:srgbClr val="455560"/>
          </a:solidFill>
          <a:latin typeface="+mn-lt"/>
          <a:ea typeface="+mn-ea"/>
        </a:defRPr>
      </a:lvl7pPr>
      <a:lvl8pPr marL="2608263" indent="-147638" algn="l" rtl="0" eaLnBrk="1" fontAlgn="base" hangingPunct="1">
        <a:spcBef>
          <a:spcPct val="20000"/>
        </a:spcBef>
        <a:spcAft>
          <a:spcPct val="0"/>
        </a:spcAft>
        <a:buFont typeface="Wingdings" pitchFamily="2" charset="2"/>
        <a:buChar char="§"/>
        <a:defRPr sz="1600">
          <a:solidFill>
            <a:srgbClr val="455560"/>
          </a:solidFill>
          <a:latin typeface="+mn-lt"/>
          <a:ea typeface="+mn-ea"/>
        </a:defRPr>
      </a:lvl8pPr>
      <a:lvl9pPr marL="3065463" indent="-147638" algn="l" rtl="0" eaLnBrk="1" fontAlgn="base" hangingPunct="1">
        <a:spcBef>
          <a:spcPct val="20000"/>
        </a:spcBef>
        <a:spcAft>
          <a:spcPct val="0"/>
        </a:spcAft>
        <a:buFont typeface="Wingdings" pitchFamily="2" charset="2"/>
        <a:buChar char="§"/>
        <a:defRPr sz="1600">
          <a:solidFill>
            <a:srgbClr val="45556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8" descr="OB PPT logo white 150"/>
          <p:cNvPicPr>
            <a:picLocks noChangeAspect="1" noChangeArrowheads="1"/>
          </p:cNvPicPr>
          <p:nvPr/>
        </p:nvPicPr>
        <p:blipFill>
          <a:blip r:embed="rId13" cstate="print"/>
          <a:srcRect/>
          <a:stretch>
            <a:fillRect/>
          </a:stretch>
        </p:blipFill>
        <p:spPr bwMode="auto">
          <a:xfrm>
            <a:off x="406400" y="304800"/>
            <a:ext cx="11370733" cy="15367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1219200" y="685800"/>
            <a:ext cx="8636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1219200" y="1981200"/>
            <a:ext cx="9753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fontAlgn="base" hangingPunct="1">
        <a:lnSpc>
          <a:spcPct val="65000"/>
        </a:lnSpc>
        <a:spcBef>
          <a:spcPct val="0"/>
        </a:spcBef>
        <a:spcAft>
          <a:spcPct val="0"/>
        </a:spcAft>
        <a:defRPr sz="2000">
          <a:solidFill>
            <a:srgbClr val="B2BB1E"/>
          </a:solidFill>
          <a:latin typeface="+mj-lt"/>
          <a:ea typeface="+mj-ea"/>
          <a:cs typeface="+mj-cs"/>
        </a:defRPr>
      </a:lvl1pPr>
      <a:lvl2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2000">
          <a:solidFill>
            <a:srgbClr val="B2BB1E"/>
          </a:solidFill>
          <a:latin typeface="Arial Black" pitchFamily="124" charset="0"/>
          <a:ea typeface="ＭＳ Ｐゴシック" pitchFamily="124" charset="-128"/>
        </a:defRPr>
      </a:lvl9pPr>
    </p:titleStyle>
    <p:bodyStyle>
      <a:lvl1pPr algn="l" rtl="0" eaLnBrk="1" fontAlgn="base" hangingPunct="1">
        <a:spcBef>
          <a:spcPct val="20000"/>
        </a:spcBef>
        <a:spcAft>
          <a:spcPct val="0"/>
        </a:spcAft>
        <a:buClr>
          <a:srgbClr val="B2BB1E"/>
        </a:buClr>
        <a:buFont typeface="Wingdings" pitchFamily="124" charset="2"/>
        <a:defRPr sz="1600">
          <a:solidFill>
            <a:srgbClr val="455560"/>
          </a:solidFill>
          <a:latin typeface="+mn-lt"/>
          <a:ea typeface="+mn-ea"/>
          <a:cs typeface="+mn-cs"/>
        </a:defRPr>
      </a:lvl1pPr>
      <a:lvl2pPr marL="385763" indent="-188913" algn="l" rtl="0" eaLnBrk="1" fontAlgn="base" hangingPunct="1">
        <a:spcBef>
          <a:spcPct val="20000"/>
        </a:spcBef>
        <a:spcAft>
          <a:spcPct val="0"/>
        </a:spcAft>
        <a:buFont typeface="Wingdings" pitchFamily="124" charset="2"/>
        <a:buChar char="§"/>
        <a:defRPr sz="1600">
          <a:solidFill>
            <a:srgbClr val="B2BB1E"/>
          </a:solidFill>
          <a:latin typeface="+mn-lt"/>
          <a:ea typeface="+mn-ea"/>
        </a:defRPr>
      </a:lvl2pPr>
      <a:lvl3pPr marL="671513" indent="-179388" algn="l" rtl="0" eaLnBrk="1" fontAlgn="base" hangingPunct="1">
        <a:spcBef>
          <a:spcPct val="20000"/>
        </a:spcBef>
        <a:spcAft>
          <a:spcPct val="0"/>
        </a:spcAft>
        <a:buFont typeface="Wingdings" pitchFamily="124" charset="2"/>
        <a:buChar char="§"/>
        <a:defRPr sz="1600">
          <a:solidFill>
            <a:srgbClr val="455560"/>
          </a:solidFill>
          <a:latin typeface="+mn-lt"/>
          <a:ea typeface="+mn-ea"/>
        </a:defRPr>
      </a:lvl3pPr>
      <a:lvl4pPr marL="966788" indent="-196850" algn="l" rtl="0" eaLnBrk="1" fontAlgn="base" hangingPunct="1">
        <a:spcBef>
          <a:spcPct val="20000"/>
        </a:spcBef>
        <a:spcAft>
          <a:spcPct val="0"/>
        </a:spcAft>
        <a:buFont typeface="Wingdings" pitchFamily="124" charset="2"/>
        <a:buChar char="§"/>
        <a:defRPr sz="1600">
          <a:solidFill>
            <a:srgbClr val="B2BB1E"/>
          </a:solidFill>
          <a:latin typeface="+mn-lt"/>
          <a:ea typeface="+mn-ea"/>
        </a:defRPr>
      </a:lvl4pPr>
      <a:lvl5pPr marL="1254125" indent="-196850" algn="l" rtl="0" eaLnBrk="1" fontAlgn="base" hangingPunct="1">
        <a:spcBef>
          <a:spcPct val="20000"/>
        </a:spcBef>
        <a:spcAft>
          <a:spcPct val="0"/>
        </a:spcAft>
        <a:buFont typeface="Wingdings" pitchFamily="124" charset="2"/>
        <a:buChar char="§"/>
        <a:defRPr sz="1600">
          <a:solidFill>
            <a:srgbClr val="455560"/>
          </a:solidFill>
          <a:latin typeface="+mn-lt"/>
          <a:ea typeface="+mn-ea"/>
        </a:defRPr>
      </a:lvl5pPr>
      <a:lvl6pPr marL="1711325" indent="-196850" algn="l" rtl="0" eaLnBrk="1" fontAlgn="base" hangingPunct="1">
        <a:spcBef>
          <a:spcPct val="20000"/>
        </a:spcBef>
        <a:spcAft>
          <a:spcPct val="0"/>
        </a:spcAft>
        <a:buFont typeface="Wingdings" pitchFamily="2" charset="2"/>
        <a:buChar char="§"/>
        <a:defRPr sz="1600">
          <a:solidFill>
            <a:srgbClr val="455560"/>
          </a:solidFill>
          <a:latin typeface="+mn-lt"/>
          <a:ea typeface="+mn-ea"/>
        </a:defRPr>
      </a:lvl6pPr>
      <a:lvl7pPr marL="2168525" indent="-196850" algn="l" rtl="0" eaLnBrk="1" fontAlgn="base" hangingPunct="1">
        <a:spcBef>
          <a:spcPct val="20000"/>
        </a:spcBef>
        <a:spcAft>
          <a:spcPct val="0"/>
        </a:spcAft>
        <a:buFont typeface="Wingdings" pitchFamily="2" charset="2"/>
        <a:buChar char="§"/>
        <a:defRPr sz="1600">
          <a:solidFill>
            <a:srgbClr val="455560"/>
          </a:solidFill>
          <a:latin typeface="+mn-lt"/>
          <a:ea typeface="+mn-ea"/>
        </a:defRPr>
      </a:lvl7pPr>
      <a:lvl8pPr marL="2625725" indent="-196850" algn="l" rtl="0" eaLnBrk="1" fontAlgn="base" hangingPunct="1">
        <a:spcBef>
          <a:spcPct val="20000"/>
        </a:spcBef>
        <a:spcAft>
          <a:spcPct val="0"/>
        </a:spcAft>
        <a:buFont typeface="Wingdings" pitchFamily="2" charset="2"/>
        <a:buChar char="§"/>
        <a:defRPr sz="1600">
          <a:solidFill>
            <a:srgbClr val="455560"/>
          </a:solidFill>
          <a:latin typeface="+mn-lt"/>
          <a:ea typeface="+mn-ea"/>
        </a:defRPr>
      </a:lvl8pPr>
      <a:lvl9pPr marL="3082925" indent="-196850" algn="l" rtl="0" eaLnBrk="1" fontAlgn="base" hangingPunct="1">
        <a:spcBef>
          <a:spcPct val="20000"/>
        </a:spcBef>
        <a:spcAft>
          <a:spcPct val="0"/>
        </a:spcAft>
        <a:buFont typeface="Wingdings" pitchFamily="2" charset="2"/>
        <a:buChar char="§"/>
        <a:defRPr sz="1600">
          <a:solidFill>
            <a:srgbClr val="45556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OB PPT banner white 150"/>
          <p:cNvPicPr>
            <a:picLocks noChangeAspect="1" noChangeArrowheads="1"/>
          </p:cNvPicPr>
          <p:nvPr/>
        </p:nvPicPr>
        <p:blipFill>
          <a:blip r:embed="rId13" cstate="print"/>
          <a:srcRect/>
          <a:stretch>
            <a:fillRect/>
          </a:stretch>
        </p:blipFill>
        <p:spPr bwMode="auto">
          <a:xfrm>
            <a:off x="414868" y="304800"/>
            <a:ext cx="11370733" cy="1536700"/>
          </a:xfrm>
          <a:prstGeom prst="rect">
            <a:avLst/>
          </a:prstGeom>
          <a:noFill/>
          <a:ln w="9525">
            <a:noFill/>
            <a:miter lim="800000"/>
            <a:headEnd/>
            <a:tailEnd/>
          </a:ln>
        </p:spPr>
      </p:pic>
      <p:sp>
        <p:nvSpPr>
          <p:cNvPr id="4099" name="Rectangle 3"/>
          <p:cNvSpPr>
            <a:spLocks noGrp="1" noChangeArrowheads="1"/>
          </p:cNvSpPr>
          <p:nvPr>
            <p:ph type="body" idx="1"/>
          </p:nvPr>
        </p:nvSpPr>
        <p:spPr bwMode="auto">
          <a:xfrm>
            <a:off x="1219200" y="2057400"/>
            <a:ext cx="9855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title"/>
          </p:nvPr>
        </p:nvSpPr>
        <p:spPr bwMode="auto">
          <a:xfrm>
            <a:off x="1219200" y="762000"/>
            <a:ext cx="8331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fontAlgn="base" hangingPunct="1">
        <a:lnSpc>
          <a:spcPct val="65000"/>
        </a:lnSpc>
        <a:spcBef>
          <a:spcPct val="0"/>
        </a:spcBef>
        <a:spcAft>
          <a:spcPct val="0"/>
        </a:spcAft>
        <a:defRPr sz="3200">
          <a:solidFill>
            <a:schemeClr val="bg1"/>
          </a:solidFill>
          <a:latin typeface="+mj-lt"/>
          <a:ea typeface="+mj-ea"/>
          <a:cs typeface="+mj-cs"/>
        </a:defRPr>
      </a:lvl1pPr>
      <a:lvl2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2pPr>
      <a:lvl3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3pPr>
      <a:lvl4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4pPr>
      <a:lvl5pPr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5pPr>
      <a:lvl6pPr marL="4572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6pPr>
      <a:lvl7pPr marL="9144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7pPr>
      <a:lvl8pPr marL="13716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8pPr>
      <a:lvl9pPr marL="1828800" algn="l" rtl="0" eaLnBrk="1" fontAlgn="base" hangingPunct="1">
        <a:lnSpc>
          <a:spcPct val="65000"/>
        </a:lnSpc>
        <a:spcBef>
          <a:spcPct val="0"/>
        </a:spcBef>
        <a:spcAft>
          <a:spcPct val="0"/>
        </a:spcAft>
        <a:defRPr sz="3200">
          <a:solidFill>
            <a:schemeClr val="bg1"/>
          </a:solidFill>
          <a:latin typeface="Arial Black" pitchFamily="124" charset="0"/>
          <a:ea typeface="ＭＳ Ｐゴシック" pitchFamily="124" charset="-128"/>
        </a:defRPr>
      </a:lvl9pPr>
    </p:titleStyle>
    <p:bodyStyle>
      <a:lvl1pPr algn="l" rtl="0" eaLnBrk="1" fontAlgn="base" hangingPunct="1">
        <a:spcBef>
          <a:spcPct val="20000"/>
        </a:spcBef>
        <a:spcAft>
          <a:spcPct val="0"/>
        </a:spcAft>
        <a:buFont typeface="Wingdings" pitchFamily="124" charset="2"/>
        <a:defRPr sz="2400">
          <a:solidFill>
            <a:srgbClr val="455560"/>
          </a:solidFill>
          <a:latin typeface="+mn-lt"/>
          <a:ea typeface="+mn-ea"/>
          <a:cs typeface="+mn-cs"/>
        </a:defRPr>
      </a:lvl1pPr>
      <a:lvl2pPr marL="379413" indent="-139700" algn="l" rtl="0" eaLnBrk="1" fontAlgn="base" hangingPunct="1">
        <a:spcBef>
          <a:spcPct val="20000"/>
        </a:spcBef>
        <a:spcAft>
          <a:spcPct val="0"/>
        </a:spcAft>
        <a:buFont typeface="Wingdings" pitchFamily="124" charset="2"/>
        <a:buChar char="§"/>
        <a:defRPr sz="1600">
          <a:solidFill>
            <a:srgbClr val="B2BB1E"/>
          </a:solidFill>
          <a:latin typeface="+mn-lt"/>
          <a:ea typeface="+mn-ea"/>
        </a:defRPr>
      </a:lvl2pPr>
      <a:lvl3pPr marL="619125" indent="-149225" algn="l" rtl="0" eaLnBrk="1" fontAlgn="base" hangingPunct="1">
        <a:spcBef>
          <a:spcPct val="20000"/>
        </a:spcBef>
        <a:spcAft>
          <a:spcPct val="0"/>
        </a:spcAft>
        <a:buFont typeface="Wingdings" pitchFamily="124" charset="2"/>
        <a:buChar char="§"/>
        <a:defRPr sz="1600">
          <a:solidFill>
            <a:srgbClr val="455560"/>
          </a:solidFill>
          <a:latin typeface="+mn-lt"/>
          <a:ea typeface="+mn-ea"/>
        </a:defRPr>
      </a:lvl3pPr>
      <a:lvl4pPr marL="857250" indent="-139700" algn="l" rtl="0" eaLnBrk="1" fontAlgn="base" hangingPunct="1">
        <a:spcBef>
          <a:spcPct val="20000"/>
        </a:spcBef>
        <a:spcAft>
          <a:spcPct val="0"/>
        </a:spcAft>
        <a:buFont typeface="Wingdings" pitchFamily="124" charset="2"/>
        <a:buChar char="§"/>
        <a:defRPr sz="1600">
          <a:solidFill>
            <a:srgbClr val="B2BB1E"/>
          </a:solidFill>
          <a:latin typeface="+mn-lt"/>
          <a:ea typeface="+mn-ea"/>
        </a:defRPr>
      </a:lvl4pPr>
      <a:lvl5pPr marL="1096963" indent="-149225" algn="l" rtl="0" eaLnBrk="1" fontAlgn="base" hangingPunct="1">
        <a:spcBef>
          <a:spcPct val="20000"/>
        </a:spcBef>
        <a:spcAft>
          <a:spcPct val="0"/>
        </a:spcAft>
        <a:buFont typeface="Wingdings" pitchFamily="124" charset="2"/>
        <a:buChar char="§"/>
        <a:defRPr sz="1600">
          <a:solidFill>
            <a:srgbClr val="455560"/>
          </a:solidFill>
          <a:latin typeface="+mn-lt"/>
          <a:ea typeface="+mn-ea"/>
        </a:defRPr>
      </a:lvl5pPr>
      <a:lvl6pPr marL="1554163" indent="-149225" algn="l" rtl="0" eaLnBrk="1" fontAlgn="base" hangingPunct="1">
        <a:spcBef>
          <a:spcPct val="20000"/>
        </a:spcBef>
        <a:spcAft>
          <a:spcPct val="0"/>
        </a:spcAft>
        <a:buFont typeface="Wingdings" pitchFamily="2" charset="2"/>
        <a:buChar char="§"/>
        <a:defRPr sz="1600">
          <a:solidFill>
            <a:srgbClr val="455560"/>
          </a:solidFill>
          <a:latin typeface="+mn-lt"/>
          <a:ea typeface="+mn-ea"/>
        </a:defRPr>
      </a:lvl6pPr>
      <a:lvl7pPr marL="2011363" indent="-149225" algn="l" rtl="0" eaLnBrk="1" fontAlgn="base" hangingPunct="1">
        <a:spcBef>
          <a:spcPct val="20000"/>
        </a:spcBef>
        <a:spcAft>
          <a:spcPct val="0"/>
        </a:spcAft>
        <a:buFont typeface="Wingdings" pitchFamily="2" charset="2"/>
        <a:buChar char="§"/>
        <a:defRPr sz="1600">
          <a:solidFill>
            <a:srgbClr val="455560"/>
          </a:solidFill>
          <a:latin typeface="+mn-lt"/>
          <a:ea typeface="+mn-ea"/>
        </a:defRPr>
      </a:lvl7pPr>
      <a:lvl8pPr marL="2468563" indent="-149225" algn="l" rtl="0" eaLnBrk="1" fontAlgn="base" hangingPunct="1">
        <a:spcBef>
          <a:spcPct val="20000"/>
        </a:spcBef>
        <a:spcAft>
          <a:spcPct val="0"/>
        </a:spcAft>
        <a:buFont typeface="Wingdings" pitchFamily="2" charset="2"/>
        <a:buChar char="§"/>
        <a:defRPr sz="1600">
          <a:solidFill>
            <a:srgbClr val="455560"/>
          </a:solidFill>
          <a:latin typeface="+mn-lt"/>
          <a:ea typeface="+mn-ea"/>
        </a:defRPr>
      </a:lvl8pPr>
      <a:lvl9pPr marL="2925763" indent="-149225" algn="l" rtl="0" eaLnBrk="1" fontAlgn="base" hangingPunct="1">
        <a:spcBef>
          <a:spcPct val="20000"/>
        </a:spcBef>
        <a:spcAft>
          <a:spcPct val="0"/>
        </a:spcAft>
        <a:buFont typeface="Wingdings" pitchFamily="2" charset="2"/>
        <a:buChar char="§"/>
        <a:defRPr sz="1600">
          <a:solidFill>
            <a:srgbClr val="45556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1" descr="back3.jpg"/>
          <p:cNvPicPr>
            <a:picLocks noChangeAspect="1"/>
          </p:cNvPicPr>
          <p:nvPr/>
        </p:nvPicPr>
        <p:blipFill>
          <a:blip r:embed="rId10" cstate="print"/>
          <a:srcRect/>
          <a:stretch>
            <a:fillRect/>
          </a:stretch>
        </p:blipFill>
        <p:spPr bwMode="auto">
          <a:xfrm>
            <a:off x="0" y="0"/>
            <a:ext cx="12192000" cy="685368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txStyles>
    <p:titleStyle>
      <a:lvl1pPr algn="ctr" defTabSz="456498" rtl="0" eaLnBrk="1" fontAlgn="base" hangingPunct="1">
        <a:spcBef>
          <a:spcPct val="0"/>
        </a:spcBef>
        <a:spcAft>
          <a:spcPct val="0"/>
        </a:spcAft>
        <a:defRPr sz="4400" kern="1200">
          <a:solidFill>
            <a:schemeClr val="tx1"/>
          </a:solidFill>
          <a:latin typeface="+mj-lt"/>
          <a:ea typeface="+mj-ea"/>
          <a:cs typeface="+mj-cs"/>
        </a:defRPr>
      </a:lvl1pPr>
      <a:lvl2pPr algn="ctr" defTabSz="456498" rtl="0" eaLnBrk="1" fontAlgn="base" hangingPunct="1">
        <a:spcBef>
          <a:spcPct val="0"/>
        </a:spcBef>
        <a:spcAft>
          <a:spcPct val="0"/>
        </a:spcAft>
        <a:defRPr sz="4400">
          <a:solidFill>
            <a:schemeClr val="tx1"/>
          </a:solidFill>
          <a:latin typeface="Calibri" pitchFamily="34" charset="0"/>
        </a:defRPr>
      </a:lvl2pPr>
      <a:lvl3pPr algn="ctr" defTabSz="456498" rtl="0" eaLnBrk="1" fontAlgn="base" hangingPunct="1">
        <a:spcBef>
          <a:spcPct val="0"/>
        </a:spcBef>
        <a:spcAft>
          <a:spcPct val="0"/>
        </a:spcAft>
        <a:defRPr sz="4400">
          <a:solidFill>
            <a:schemeClr val="tx1"/>
          </a:solidFill>
          <a:latin typeface="Calibri" pitchFamily="34" charset="0"/>
        </a:defRPr>
      </a:lvl3pPr>
      <a:lvl4pPr algn="ctr" defTabSz="456498" rtl="0" eaLnBrk="1" fontAlgn="base" hangingPunct="1">
        <a:spcBef>
          <a:spcPct val="0"/>
        </a:spcBef>
        <a:spcAft>
          <a:spcPct val="0"/>
        </a:spcAft>
        <a:defRPr sz="4400">
          <a:solidFill>
            <a:schemeClr val="tx1"/>
          </a:solidFill>
          <a:latin typeface="Calibri" pitchFamily="34" charset="0"/>
        </a:defRPr>
      </a:lvl4pPr>
      <a:lvl5pPr algn="ctr" defTabSz="456498" rtl="0" eaLnBrk="1" fontAlgn="base" hangingPunct="1">
        <a:spcBef>
          <a:spcPct val="0"/>
        </a:spcBef>
        <a:spcAft>
          <a:spcPct val="0"/>
        </a:spcAft>
        <a:defRPr sz="4400">
          <a:solidFill>
            <a:schemeClr val="tx1"/>
          </a:solidFill>
          <a:latin typeface="Calibri" pitchFamily="34" charset="0"/>
        </a:defRPr>
      </a:lvl5pPr>
      <a:lvl6pPr marL="400827" algn="ctr" defTabSz="456498" rtl="0" eaLnBrk="1" fontAlgn="base" hangingPunct="1">
        <a:spcBef>
          <a:spcPct val="0"/>
        </a:spcBef>
        <a:spcAft>
          <a:spcPct val="0"/>
        </a:spcAft>
        <a:defRPr sz="4400">
          <a:solidFill>
            <a:schemeClr val="tx1"/>
          </a:solidFill>
          <a:latin typeface="Calibri" pitchFamily="34" charset="0"/>
        </a:defRPr>
      </a:lvl6pPr>
      <a:lvl7pPr marL="801654" algn="ctr" defTabSz="456498" rtl="0" eaLnBrk="1" fontAlgn="base" hangingPunct="1">
        <a:spcBef>
          <a:spcPct val="0"/>
        </a:spcBef>
        <a:spcAft>
          <a:spcPct val="0"/>
        </a:spcAft>
        <a:defRPr sz="4400">
          <a:solidFill>
            <a:schemeClr val="tx1"/>
          </a:solidFill>
          <a:latin typeface="Calibri" pitchFamily="34" charset="0"/>
        </a:defRPr>
      </a:lvl7pPr>
      <a:lvl8pPr marL="1202482" algn="ctr" defTabSz="456498" rtl="0" eaLnBrk="1" fontAlgn="base" hangingPunct="1">
        <a:spcBef>
          <a:spcPct val="0"/>
        </a:spcBef>
        <a:spcAft>
          <a:spcPct val="0"/>
        </a:spcAft>
        <a:defRPr sz="4400">
          <a:solidFill>
            <a:schemeClr val="tx1"/>
          </a:solidFill>
          <a:latin typeface="Calibri" pitchFamily="34" charset="0"/>
        </a:defRPr>
      </a:lvl8pPr>
      <a:lvl9pPr marL="1603309" algn="ctr" defTabSz="456498" rtl="0" eaLnBrk="1" fontAlgn="base" hangingPunct="1">
        <a:spcBef>
          <a:spcPct val="0"/>
        </a:spcBef>
        <a:spcAft>
          <a:spcPct val="0"/>
        </a:spcAft>
        <a:defRPr sz="4400">
          <a:solidFill>
            <a:schemeClr val="tx1"/>
          </a:solidFill>
          <a:latin typeface="Calibri" pitchFamily="34" charset="0"/>
        </a:defRPr>
      </a:lvl9pPr>
    </p:titleStyle>
    <p:bodyStyle>
      <a:lvl1pPr marL="342373" indent="-342373" algn="l" defTabSz="456498"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1809" indent="-285311" algn="l" defTabSz="456498"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636" indent="-228249" algn="l" defTabSz="456498"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599134" indent="-228249" algn="l" defTabSz="456498"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023" indent="-228249" algn="l" defTabSz="456498"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289" indent="-228571"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3" indent="-228571"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6" indent="-228571"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19" indent="-228571"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7" algn="l" defTabSz="457144" rtl="0" eaLnBrk="1" latinLnBrk="0" hangingPunct="1">
        <a:defRPr sz="1800" kern="1200">
          <a:solidFill>
            <a:schemeClr val="tx1"/>
          </a:solidFill>
          <a:latin typeface="+mn-lt"/>
          <a:ea typeface="+mn-ea"/>
          <a:cs typeface="+mn-cs"/>
        </a:defRPr>
      </a:lvl3pPr>
      <a:lvl4pPr marL="1371431" algn="l" defTabSz="457144" rtl="0" eaLnBrk="1" latinLnBrk="0" hangingPunct="1">
        <a:defRPr sz="1800" kern="1200">
          <a:solidFill>
            <a:schemeClr val="tx1"/>
          </a:solidFill>
          <a:latin typeface="+mn-lt"/>
          <a:ea typeface="+mn-ea"/>
          <a:cs typeface="+mn-cs"/>
        </a:defRPr>
      </a:lvl4pPr>
      <a:lvl5pPr marL="1828574" algn="l" defTabSz="457144" rtl="0" eaLnBrk="1" latinLnBrk="0" hangingPunct="1">
        <a:defRPr sz="1800" kern="1200">
          <a:solidFill>
            <a:schemeClr val="tx1"/>
          </a:solidFill>
          <a:latin typeface="+mn-lt"/>
          <a:ea typeface="+mn-ea"/>
          <a:cs typeface="+mn-cs"/>
        </a:defRPr>
      </a:lvl5pPr>
      <a:lvl6pPr marL="2285717" algn="l" defTabSz="457144" rtl="0" eaLnBrk="1" latinLnBrk="0" hangingPunct="1">
        <a:defRPr sz="1800" kern="1200">
          <a:solidFill>
            <a:schemeClr val="tx1"/>
          </a:solidFill>
          <a:latin typeface="+mn-lt"/>
          <a:ea typeface="+mn-ea"/>
          <a:cs typeface="+mn-cs"/>
        </a:defRPr>
      </a:lvl6pPr>
      <a:lvl7pPr marL="2742861" algn="l" defTabSz="457144" rtl="0" eaLnBrk="1" latinLnBrk="0" hangingPunct="1">
        <a:defRPr sz="1800" kern="1200">
          <a:solidFill>
            <a:schemeClr val="tx1"/>
          </a:solidFill>
          <a:latin typeface="+mn-lt"/>
          <a:ea typeface="+mn-ea"/>
          <a:cs typeface="+mn-cs"/>
        </a:defRPr>
      </a:lvl7pPr>
      <a:lvl8pPr marL="3200004" algn="l" defTabSz="457144" rtl="0" eaLnBrk="1" latinLnBrk="0" hangingPunct="1">
        <a:defRPr sz="1800" kern="1200">
          <a:solidFill>
            <a:schemeClr val="tx1"/>
          </a:solidFill>
          <a:latin typeface="+mn-lt"/>
          <a:ea typeface="+mn-ea"/>
          <a:cs typeface="+mn-cs"/>
        </a:defRPr>
      </a:lvl8pPr>
      <a:lvl9pPr marL="3657148" algn="l" defTabSz="4571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youtube.com/watch?v=VKeVDL6O8k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PEIen-dRCFU&amp;t=5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762000"/>
            <a:ext cx="9841523" cy="685800"/>
          </a:xfrm>
        </p:spPr>
        <p:txBody>
          <a:bodyPr/>
          <a:lstStyle/>
          <a:p>
            <a:r>
              <a:rPr lang="en-GB" dirty="0"/>
              <a:t>Identifying Best Practice in Academic Induction</a:t>
            </a:r>
          </a:p>
        </p:txBody>
      </p:sp>
      <p:sp>
        <p:nvSpPr>
          <p:cNvPr id="3" name="Content Placeholder 2"/>
          <p:cNvSpPr>
            <a:spLocks noGrp="1"/>
          </p:cNvSpPr>
          <p:nvPr>
            <p:ph idx="1"/>
          </p:nvPr>
        </p:nvSpPr>
        <p:spPr/>
        <p:txBody>
          <a:bodyPr/>
          <a:lstStyle/>
          <a:p>
            <a:pPr algn="ctr"/>
            <a:endParaRPr lang="en-GB" dirty="0"/>
          </a:p>
          <a:p>
            <a:pPr algn="ctr"/>
            <a:r>
              <a:rPr lang="en-GB" dirty="0"/>
              <a:t>Foundations for Academic Success</a:t>
            </a:r>
          </a:p>
          <a:p>
            <a:pPr algn="ctr"/>
            <a:r>
              <a:rPr lang="en-GB" dirty="0"/>
              <a:t>Orientation, Transition  and Integration</a:t>
            </a:r>
          </a:p>
          <a:p>
            <a:pPr algn="ctr"/>
            <a:endParaRPr lang="en-GB" dirty="0"/>
          </a:p>
          <a:p>
            <a:pPr algn="ctr"/>
            <a:r>
              <a:rPr lang="en-GB" dirty="0"/>
              <a:t>Jacqui O’Rourke</a:t>
            </a:r>
          </a:p>
          <a:p>
            <a:pPr algn="ctr"/>
            <a:r>
              <a:rPr lang="en-GB" dirty="0"/>
              <a:t>Senior lecturer</a:t>
            </a:r>
          </a:p>
          <a:p>
            <a:pPr algn="ctr"/>
            <a:r>
              <a:rPr lang="en-GB" dirty="0"/>
              <a:t>Subject Coordinator BK &amp; KM</a:t>
            </a:r>
          </a:p>
        </p:txBody>
      </p:sp>
      <p:pic>
        <p:nvPicPr>
          <p:cNvPr id="4" name="Picture 3"/>
          <p:cNvPicPr>
            <a:picLocks noChangeAspect="1"/>
          </p:cNvPicPr>
          <p:nvPr/>
        </p:nvPicPr>
        <p:blipFill>
          <a:blip r:embed="rId2"/>
          <a:stretch>
            <a:fillRect/>
          </a:stretch>
        </p:blipFill>
        <p:spPr>
          <a:xfrm>
            <a:off x="9452097" y="2250099"/>
            <a:ext cx="2466975" cy="1847850"/>
          </a:xfrm>
          <a:prstGeom prst="rect">
            <a:avLst/>
          </a:prstGeom>
        </p:spPr>
      </p:pic>
      <p:pic>
        <p:nvPicPr>
          <p:cNvPr id="5" name="Picture 4"/>
          <p:cNvPicPr>
            <a:picLocks noChangeAspect="1"/>
          </p:cNvPicPr>
          <p:nvPr/>
        </p:nvPicPr>
        <p:blipFill>
          <a:blip r:embed="rId3"/>
          <a:stretch>
            <a:fillRect/>
          </a:stretch>
        </p:blipFill>
        <p:spPr>
          <a:xfrm>
            <a:off x="9571158" y="5137638"/>
            <a:ext cx="1846385" cy="1415562"/>
          </a:xfrm>
          <a:prstGeom prst="rect">
            <a:avLst/>
          </a:prstGeom>
        </p:spPr>
      </p:pic>
      <p:pic>
        <p:nvPicPr>
          <p:cNvPr id="7" name="Picture 6"/>
          <p:cNvPicPr>
            <a:picLocks noChangeAspect="1"/>
          </p:cNvPicPr>
          <p:nvPr/>
        </p:nvPicPr>
        <p:blipFill>
          <a:blip r:embed="rId4"/>
          <a:stretch>
            <a:fillRect/>
          </a:stretch>
        </p:blipFill>
        <p:spPr>
          <a:xfrm flipH="1">
            <a:off x="406400" y="4887057"/>
            <a:ext cx="1962685" cy="191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2063750" y="762000"/>
            <a:ext cx="6248400" cy="685800"/>
          </a:xfrm>
        </p:spPr>
        <p:txBody>
          <a:bodyPr/>
          <a:lstStyle/>
          <a:p>
            <a:pPr eaLnBrk="1" hangingPunct="1"/>
            <a:r>
              <a:rPr lang="en-GB" altLang="en-US" sz="2800" dirty="0"/>
              <a:t>SKILLS</a:t>
            </a:r>
          </a:p>
        </p:txBody>
      </p:sp>
      <p:sp>
        <p:nvSpPr>
          <p:cNvPr id="65539" name="Rectangle 3"/>
          <p:cNvSpPr>
            <a:spLocks noGrp="1" noChangeArrowheads="1"/>
          </p:cNvSpPr>
          <p:nvPr>
            <p:ph type="body" idx="4294967295"/>
          </p:nvPr>
        </p:nvSpPr>
        <p:spPr>
          <a:xfrm>
            <a:off x="2208213" y="1767254"/>
            <a:ext cx="7772400" cy="4720859"/>
          </a:xfrm>
        </p:spPr>
        <p:txBody>
          <a:bodyPr/>
          <a:lstStyle/>
          <a:p>
            <a:pPr eaLnBrk="1" hangingPunct="1">
              <a:lnSpc>
                <a:spcPct val="90000"/>
              </a:lnSpc>
              <a:buFont typeface="Arial" pitchFamily="34" charset="0"/>
              <a:buChar char="•"/>
              <a:defRPr/>
            </a:pPr>
            <a:r>
              <a:rPr lang="en-US" sz="2800" dirty="0"/>
              <a:t>Information Searching</a:t>
            </a:r>
          </a:p>
          <a:p>
            <a:pPr eaLnBrk="1" hangingPunct="1">
              <a:lnSpc>
                <a:spcPct val="90000"/>
              </a:lnSpc>
              <a:buFont typeface="Arial" pitchFamily="34" charset="0"/>
              <a:buChar char="•"/>
              <a:defRPr/>
            </a:pPr>
            <a:r>
              <a:rPr lang="en-US" sz="2800" dirty="0"/>
              <a:t>Writing University Assignments</a:t>
            </a:r>
          </a:p>
          <a:p>
            <a:pPr>
              <a:lnSpc>
                <a:spcPct val="90000"/>
              </a:lnSpc>
              <a:buFont typeface="Arial" pitchFamily="34" charset="0"/>
              <a:buChar char="•"/>
              <a:defRPr/>
            </a:pPr>
            <a:r>
              <a:rPr lang="en-US" sz="2800" dirty="0"/>
              <a:t>Referencing</a:t>
            </a:r>
          </a:p>
          <a:p>
            <a:pPr eaLnBrk="1" hangingPunct="1">
              <a:lnSpc>
                <a:spcPct val="90000"/>
              </a:lnSpc>
              <a:buFont typeface="Arial" pitchFamily="34" charset="0"/>
              <a:buChar char="•"/>
              <a:defRPr/>
            </a:pPr>
            <a:r>
              <a:rPr lang="en-US" sz="2800" dirty="0"/>
              <a:t>Solving Business Problems</a:t>
            </a:r>
          </a:p>
          <a:p>
            <a:pPr eaLnBrk="1" hangingPunct="1">
              <a:lnSpc>
                <a:spcPct val="90000"/>
              </a:lnSpc>
              <a:buFont typeface="Arial" pitchFamily="34" charset="0"/>
              <a:buChar char="•"/>
              <a:defRPr/>
            </a:pPr>
            <a:r>
              <a:rPr lang="en-US" sz="2800" dirty="0"/>
              <a:t>Presentation </a:t>
            </a:r>
          </a:p>
          <a:p>
            <a:pPr eaLnBrk="1" hangingPunct="1">
              <a:lnSpc>
                <a:spcPct val="90000"/>
              </a:lnSpc>
              <a:buFont typeface="Arial" pitchFamily="34" charset="0"/>
              <a:buChar char="•"/>
              <a:defRPr/>
            </a:pPr>
            <a:r>
              <a:rPr lang="en-US" sz="2800" dirty="0"/>
              <a:t>Managing Group work</a:t>
            </a:r>
          </a:p>
          <a:p>
            <a:pPr eaLnBrk="1" hangingPunct="1">
              <a:lnSpc>
                <a:spcPct val="90000"/>
              </a:lnSpc>
              <a:buFont typeface="Arial" pitchFamily="34" charset="0"/>
              <a:buChar char="•"/>
              <a:defRPr/>
            </a:pPr>
            <a:r>
              <a:rPr lang="en-US" sz="2800" dirty="0"/>
              <a:t>Engaging with Feedback </a:t>
            </a:r>
          </a:p>
          <a:p>
            <a:pPr eaLnBrk="1" hangingPunct="1">
              <a:lnSpc>
                <a:spcPct val="90000"/>
              </a:lnSpc>
              <a:buFont typeface="Arial" pitchFamily="34" charset="0"/>
              <a:buChar char="•"/>
              <a:defRPr/>
            </a:pPr>
            <a:r>
              <a:rPr lang="en-US" sz="2800" dirty="0"/>
              <a:t>Examination techniques</a:t>
            </a:r>
          </a:p>
          <a:p>
            <a:pPr eaLnBrk="1" hangingPunct="1">
              <a:lnSpc>
                <a:spcPct val="90000"/>
              </a:lnSpc>
              <a:buFont typeface="Arial" pitchFamily="34" charset="0"/>
              <a:buChar char="•"/>
              <a:defRPr/>
            </a:pPr>
            <a:r>
              <a:rPr lang="en-US" sz="2800" dirty="0"/>
              <a:t>Employability Skills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208" y="2377440"/>
            <a:ext cx="4174967" cy="2147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442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dissolve">
                                      <p:cBhvr>
                                        <p:cTn id="7" dur="500"/>
                                        <p:tgtEl>
                                          <p:spTgt spid="6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dissolve">
                                      <p:cBhvr>
                                        <p:cTn id="12" dur="500"/>
                                        <p:tgtEl>
                                          <p:spTgt spid="6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5539">
                                            <p:txEl>
                                              <p:pRg st="2" end="2"/>
                                            </p:txEl>
                                          </p:spTgt>
                                        </p:tgtEl>
                                        <p:attrNameLst>
                                          <p:attrName>style.visibility</p:attrName>
                                        </p:attrNameLst>
                                      </p:cBhvr>
                                      <p:to>
                                        <p:strVal val="visible"/>
                                      </p:to>
                                    </p:set>
                                    <p:animEffect transition="in" filter="dissolve">
                                      <p:cBhvr>
                                        <p:cTn id="17" dur="500"/>
                                        <p:tgtEl>
                                          <p:spTgt spid="65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5539">
                                            <p:txEl>
                                              <p:pRg st="3" end="3"/>
                                            </p:txEl>
                                          </p:spTgt>
                                        </p:tgtEl>
                                        <p:attrNameLst>
                                          <p:attrName>style.visibility</p:attrName>
                                        </p:attrNameLst>
                                      </p:cBhvr>
                                      <p:to>
                                        <p:strVal val="visible"/>
                                      </p:to>
                                    </p:set>
                                    <p:animEffect transition="in" filter="dissolve">
                                      <p:cBhvr>
                                        <p:cTn id="22" dur="500"/>
                                        <p:tgtEl>
                                          <p:spTgt spid="65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5539">
                                            <p:txEl>
                                              <p:pRg st="4" end="4"/>
                                            </p:txEl>
                                          </p:spTgt>
                                        </p:tgtEl>
                                        <p:attrNameLst>
                                          <p:attrName>style.visibility</p:attrName>
                                        </p:attrNameLst>
                                      </p:cBhvr>
                                      <p:to>
                                        <p:strVal val="visible"/>
                                      </p:to>
                                    </p:set>
                                    <p:animEffect transition="in" filter="dissolve">
                                      <p:cBhvr>
                                        <p:cTn id="27" dur="500"/>
                                        <p:tgtEl>
                                          <p:spTgt spid="655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5539">
                                            <p:txEl>
                                              <p:pRg st="5" end="5"/>
                                            </p:txEl>
                                          </p:spTgt>
                                        </p:tgtEl>
                                        <p:attrNameLst>
                                          <p:attrName>style.visibility</p:attrName>
                                        </p:attrNameLst>
                                      </p:cBhvr>
                                      <p:to>
                                        <p:strVal val="visible"/>
                                      </p:to>
                                    </p:set>
                                    <p:animEffect transition="in" filter="dissolve">
                                      <p:cBhvr>
                                        <p:cTn id="32" dur="500"/>
                                        <p:tgtEl>
                                          <p:spTgt spid="655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5539">
                                            <p:txEl>
                                              <p:pRg st="6" end="6"/>
                                            </p:txEl>
                                          </p:spTgt>
                                        </p:tgtEl>
                                        <p:attrNameLst>
                                          <p:attrName>style.visibility</p:attrName>
                                        </p:attrNameLst>
                                      </p:cBhvr>
                                      <p:to>
                                        <p:strVal val="visible"/>
                                      </p:to>
                                    </p:set>
                                    <p:animEffect transition="in" filter="dissolve">
                                      <p:cBhvr>
                                        <p:cTn id="37" dur="500"/>
                                        <p:tgtEl>
                                          <p:spTgt spid="655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5539">
                                            <p:txEl>
                                              <p:pRg st="7" end="7"/>
                                            </p:txEl>
                                          </p:spTgt>
                                        </p:tgtEl>
                                        <p:attrNameLst>
                                          <p:attrName>style.visibility</p:attrName>
                                        </p:attrNameLst>
                                      </p:cBhvr>
                                      <p:to>
                                        <p:strVal val="visible"/>
                                      </p:to>
                                    </p:set>
                                    <p:animEffect transition="in" filter="dissolve">
                                      <p:cBhvr>
                                        <p:cTn id="42" dur="500"/>
                                        <p:tgtEl>
                                          <p:spTgt spid="6553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5539">
                                            <p:txEl>
                                              <p:pRg st="8" end="8"/>
                                            </p:txEl>
                                          </p:spTgt>
                                        </p:tgtEl>
                                        <p:attrNameLst>
                                          <p:attrName>style.visibility</p:attrName>
                                        </p:attrNameLst>
                                      </p:cBhvr>
                                      <p:to>
                                        <p:strVal val="visible"/>
                                      </p:to>
                                    </p:set>
                                    <p:animEffect transition="in" filter="dissolve">
                                      <p:cBhvr>
                                        <p:cTn id="47" dur="500"/>
                                        <p:tgtEl>
                                          <p:spTgt spid="655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600" b="1" dirty="0">
                <a:latin typeface="+mn-lt"/>
              </a:rPr>
              <a:t>Employability</a:t>
            </a:r>
          </a:p>
        </p:txBody>
      </p:sp>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738" y="3067050"/>
            <a:ext cx="10795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0463" y="2133601"/>
            <a:ext cx="65405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214" y="1995489"/>
            <a:ext cx="19970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784351" y="4229100"/>
            <a:ext cx="4968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GB" altLang="en-US" sz="4800"/>
              <a:t>BRISC</a:t>
            </a:r>
          </a:p>
          <a:p>
            <a:r>
              <a:rPr lang="en-GB" altLang="en-US"/>
              <a:t>BRookes Individual Skills Catcher </a:t>
            </a: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613" y="2122488"/>
            <a:ext cx="1530350"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4268788" y="5876925"/>
            <a:ext cx="5905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r"/>
            <a:r>
              <a:rPr lang="en-GB" altLang="en-US"/>
              <a:t>Capture all those employability skills you pick up on your Brookes travels </a:t>
            </a:r>
            <a:r>
              <a:rPr lang="en-GB" altLang="en-US">
                <a:sym typeface="Wingdings" panose="05000000000000000000" pitchFamily="2" charset="2"/>
              </a:rPr>
              <a:t></a:t>
            </a:r>
            <a:endParaRPr lang="en-GB" altLang="en-US"/>
          </a:p>
        </p:txBody>
      </p:sp>
    </p:spTree>
    <p:extLst>
      <p:ext uri="{BB962C8B-B14F-4D97-AF65-F5344CB8AC3E}">
        <p14:creationId xmlns:p14="http://schemas.microsoft.com/office/powerpoint/2010/main" val="3221057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4" name="Content Placeholder 3"/>
          <p:cNvSpPr>
            <a:spLocks noGrp="1"/>
          </p:cNvSpPr>
          <p:nvPr>
            <p:ph idx="1"/>
          </p:nvPr>
        </p:nvSpPr>
        <p:spPr/>
        <p:txBody>
          <a:bodyPr/>
          <a:lstStyle/>
          <a:p>
            <a:pPr marL="457200" indent="-457200">
              <a:buFont typeface="Arial" panose="020B0604020202020204" pitchFamily="34" charset="0"/>
              <a:buChar char="•"/>
            </a:pPr>
            <a:r>
              <a:rPr lang="en-GB" dirty="0"/>
              <a:t>Develop a Linkedin profile</a:t>
            </a:r>
          </a:p>
          <a:p>
            <a:pPr marL="457200" indent="-457200">
              <a:buFont typeface="Arial" panose="020B0604020202020204" pitchFamily="34" charset="0"/>
              <a:buChar char="•"/>
            </a:pPr>
            <a:r>
              <a:rPr lang="en-GB" dirty="0"/>
              <a:t>Linkedin Competition</a:t>
            </a:r>
          </a:p>
          <a:p>
            <a:pPr marL="457200" indent="-457200">
              <a:buFont typeface="Arial" panose="020B0604020202020204" pitchFamily="34" charset="0"/>
              <a:buChar char="•"/>
            </a:pPr>
            <a:r>
              <a:rPr lang="en-GB" dirty="0"/>
              <a:t>Final assignment based on skills in Linkedin profile</a:t>
            </a:r>
          </a:p>
          <a:p>
            <a:pPr marL="457200" indent="-457200">
              <a:buFont typeface="Arial" panose="020B0604020202020204" pitchFamily="34" charset="0"/>
              <a:buChar char="•"/>
            </a:pP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660" y="441198"/>
            <a:ext cx="526961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921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24417" y="762000"/>
            <a:ext cx="8331200" cy="685800"/>
          </a:xfrm>
        </p:spPr>
        <p:txBody>
          <a:bodyPr/>
          <a:lstStyle/>
          <a:p>
            <a:pPr eaLnBrk="1" hangingPunct="1"/>
            <a:r>
              <a:rPr lang="en-GB" sz="2800" dirty="0"/>
              <a:t>Support</a:t>
            </a:r>
          </a:p>
        </p:txBody>
      </p:sp>
      <p:pic>
        <p:nvPicPr>
          <p:cNvPr id="76803" name="Picture 3"/>
          <p:cNvPicPr>
            <a:picLocks noChangeAspect="1" noChangeArrowheads="1"/>
          </p:cNvPicPr>
          <p:nvPr/>
        </p:nvPicPr>
        <p:blipFill>
          <a:blip r:embed="rId2" cstate="print"/>
          <a:srcRect/>
          <a:stretch>
            <a:fillRect/>
          </a:stretch>
        </p:blipFill>
        <p:spPr bwMode="auto">
          <a:xfrm>
            <a:off x="8688918" y="1844675"/>
            <a:ext cx="2584449" cy="3562350"/>
          </a:xfrm>
          <a:prstGeom prst="rect">
            <a:avLst/>
          </a:prstGeom>
          <a:noFill/>
          <a:ln w="9525">
            <a:noFill/>
            <a:miter lim="800000"/>
            <a:headEnd/>
            <a:tailEnd/>
          </a:ln>
        </p:spPr>
      </p:pic>
      <p:graphicFrame>
        <p:nvGraphicFramePr>
          <p:cNvPr id="8218" name="Group 26"/>
          <p:cNvGraphicFramePr>
            <a:graphicFrameLocks noGrp="1"/>
          </p:cNvGraphicFramePr>
          <p:nvPr>
            <p:ph idx="4294967295"/>
          </p:nvPr>
        </p:nvGraphicFramePr>
        <p:xfrm>
          <a:off x="1564217" y="2085976"/>
          <a:ext cx="5689600" cy="4328064"/>
        </p:xfrm>
        <a:graphic>
          <a:graphicData uri="http://schemas.openxmlformats.org/drawingml/2006/table">
            <a:tbl>
              <a:tblPr/>
              <a:tblGrid>
                <a:gridCol w="2844800">
                  <a:extLst>
                    <a:ext uri="{9D8B030D-6E8A-4147-A177-3AD203B41FA5}">
                      <a16:colId xmlns:a16="http://schemas.microsoft.com/office/drawing/2014/main" xmlns="" val="20000"/>
                    </a:ext>
                  </a:extLst>
                </a:gridCol>
                <a:gridCol w="2844800">
                  <a:extLst>
                    <a:ext uri="{9D8B030D-6E8A-4147-A177-3AD203B41FA5}">
                      <a16:colId xmlns:a16="http://schemas.microsoft.com/office/drawing/2014/main" xmlns="" val="20001"/>
                    </a:ext>
                  </a:extLst>
                </a:gridCol>
              </a:tblGrid>
              <a:tr h="107895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a:ln>
                            <a:noFill/>
                          </a:ln>
                          <a:solidFill>
                            <a:srgbClr val="455560"/>
                          </a:solidFill>
                          <a:effectLst/>
                          <a:latin typeface="Arial" charset="0"/>
                          <a:ea typeface="ＭＳ Ｐゴシック" pitchFamily="124" charset="-128"/>
                        </a:rPr>
                        <a:t>Foundations of Academic Success</a:t>
                      </a:r>
                      <a:endParaRPr kumimoji="0" lang="en-GB" sz="2000" b="1" i="0" u="none" strike="noStrike" cap="none" normalizeH="0" baseline="0" dirty="0">
                        <a:ln>
                          <a:noFill/>
                        </a:ln>
                        <a:solidFill>
                          <a:srgbClr val="455560"/>
                        </a:solidFill>
                        <a:effectLst/>
                        <a:latin typeface="Arial" charset="0"/>
                        <a:ea typeface="ＭＳ Ｐゴシック" pitchFamily="124" charset="-128"/>
                      </a:endParaRPr>
                    </a:p>
                  </a:txBody>
                  <a:tcPr marL="121920" marR="121920"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a:ln>
                            <a:noFill/>
                          </a:ln>
                          <a:solidFill>
                            <a:schemeClr val="tx1"/>
                          </a:solidFill>
                          <a:effectLst/>
                          <a:latin typeface="Arial" charset="0"/>
                          <a:ea typeface="ＭＳ Ｐゴシック" pitchFamily="124" charset="-128"/>
                        </a:rPr>
                        <a:t>Semester 1 Marketing in Context</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1" i="0" u="none" strike="noStrike" cap="none" normalizeH="0" baseline="0" dirty="0">
                          <a:ln>
                            <a:noFill/>
                          </a:ln>
                          <a:solidFill>
                            <a:schemeClr val="tx1"/>
                          </a:solidFill>
                          <a:effectLst/>
                          <a:latin typeface="Arial" charset="0"/>
                          <a:ea typeface="ＭＳ Ｐゴシック" pitchFamily="124" charset="-128"/>
                        </a:rPr>
                        <a:t>Semester 2 Marketing Research</a:t>
                      </a:r>
                      <a:endParaRPr kumimoji="0" lang="en-GB" sz="2000" b="1" i="0" u="none" strike="noStrike" cap="none" normalizeH="0" baseline="0" dirty="0">
                        <a:ln>
                          <a:noFill/>
                        </a:ln>
                        <a:solidFill>
                          <a:schemeClr val="tx1"/>
                        </a:solidFill>
                        <a:effectLst/>
                        <a:latin typeface="Arial" charset="0"/>
                        <a:ea typeface="ＭＳ Ｐゴシック" pitchFamily="124" charset="-128"/>
                      </a:endParaRPr>
                    </a:p>
                  </a:txBody>
                  <a:tcPr marL="121920" marR="121920"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956472">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Wk 1…..</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Wk 2…..</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Wk 3…..</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Wk 4…..</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Wk 5…..</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Wk 6…..</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rgbClr val="455560"/>
                          </a:solidFill>
                          <a:effectLst/>
                          <a:latin typeface="Arial" charset="0"/>
                          <a:ea typeface="ＭＳ Ｐゴシック" pitchFamily="124" charset="-128"/>
                        </a:rPr>
                        <a:t>Etc…..</a:t>
                      </a:r>
                      <a:endParaRPr kumimoji="0" lang="en-GB" sz="2000" b="0" i="0" u="none" strike="noStrike" cap="none" normalizeH="0" baseline="0">
                        <a:ln>
                          <a:noFill/>
                        </a:ln>
                        <a:solidFill>
                          <a:srgbClr val="455560"/>
                        </a:solidFill>
                        <a:effectLst/>
                        <a:latin typeface="Arial" charset="0"/>
                        <a:ea typeface="ＭＳ Ｐゴシック" pitchFamily="12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GB" sz="2000" b="0" i="0" u="none" strike="noStrike" cap="none" normalizeH="0" baseline="0">
                        <a:ln>
                          <a:noFill/>
                        </a:ln>
                        <a:solidFill>
                          <a:srgbClr val="455560"/>
                        </a:solidFill>
                        <a:effectLst/>
                        <a:latin typeface="Arial" charset="0"/>
                        <a:ea typeface="ＭＳ Ｐゴシック" pitchFamily="124" charset="-128"/>
                      </a:endParaRPr>
                    </a:p>
                  </a:txBody>
                  <a:tcPr marL="121920" marR="121920"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Wk 1…..</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Wk 2…..</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Wk 3…..</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Wk 4…..</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Wk 5…..</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Wk 6…..</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a:ln>
                            <a:noFill/>
                          </a:ln>
                          <a:solidFill>
                            <a:schemeClr val="tx1"/>
                          </a:solidFill>
                          <a:effectLst/>
                          <a:latin typeface="Arial" charset="0"/>
                          <a:ea typeface="ＭＳ Ｐゴシック" pitchFamily="124" charset="-128"/>
                        </a:rPr>
                        <a:t>Etc…..</a:t>
                      </a:r>
                      <a:endParaRPr kumimoji="0" lang="en-GB" sz="2000" b="0" i="0" u="none" strike="noStrike" cap="none" normalizeH="0" baseline="0">
                        <a:ln>
                          <a:noFill/>
                        </a:ln>
                        <a:solidFill>
                          <a:schemeClr val="tx1"/>
                        </a:solidFill>
                        <a:effectLst/>
                        <a:latin typeface="Arial" charset="0"/>
                        <a:ea typeface="ＭＳ Ｐゴシック" pitchFamily="12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GB" sz="2000" b="0" i="0" u="none" strike="noStrike" cap="none" normalizeH="0" baseline="0">
                        <a:ln>
                          <a:noFill/>
                        </a:ln>
                        <a:solidFill>
                          <a:schemeClr val="tx1"/>
                        </a:solidFill>
                        <a:effectLst/>
                        <a:latin typeface="Arial" charset="0"/>
                        <a:ea typeface="ＭＳ Ｐゴシック" pitchFamily="124" charset="-128"/>
                      </a:endParaRPr>
                    </a:p>
                  </a:txBody>
                  <a:tcPr marL="121920" marR="121920"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76815" name="AutoShape 15"/>
          <p:cNvSpPr>
            <a:spLocks noChangeArrowheads="1"/>
          </p:cNvSpPr>
          <p:nvPr/>
        </p:nvSpPr>
        <p:spPr bwMode="auto">
          <a:xfrm rot="5400000">
            <a:off x="3557059" y="3411538"/>
            <a:ext cx="323850" cy="431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3929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27" y="0"/>
                </a:moveTo>
                <a:lnTo>
                  <a:pt x="8853" y="7200"/>
                </a:lnTo>
                <a:lnTo>
                  <a:pt x="11939" y="7200"/>
                </a:lnTo>
                <a:lnTo>
                  <a:pt x="11939" y="13929"/>
                </a:lnTo>
                <a:lnTo>
                  <a:pt x="0" y="13929"/>
                </a:lnTo>
                <a:lnTo>
                  <a:pt x="0" y="21600"/>
                </a:lnTo>
                <a:lnTo>
                  <a:pt x="18514" y="21600"/>
                </a:lnTo>
                <a:lnTo>
                  <a:pt x="18514" y="7200"/>
                </a:lnTo>
                <a:lnTo>
                  <a:pt x="21600" y="7200"/>
                </a:lnTo>
                <a:lnTo>
                  <a:pt x="15227" y="0"/>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6816" name="AutoShape 16"/>
          <p:cNvSpPr>
            <a:spLocks noChangeArrowheads="1"/>
          </p:cNvSpPr>
          <p:nvPr/>
        </p:nvSpPr>
        <p:spPr bwMode="auto">
          <a:xfrm rot="5400000">
            <a:off x="3557059" y="4346575"/>
            <a:ext cx="323850" cy="431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3929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27" y="0"/>
                </a:moveTo>
                <a:lnTo>
                  <a:pt x="8853" y="7200"/>
                </a:lnTo>
                <a:lnTo>
                  <a:pt x="11939" y="7200"/>
                </a:lnTo>
                <a:lnTo>
                  <a:pt x="11939" y="13929"/>
                </a:lnTo>
                <a:lnTo>
                  <a:pt x="0" y="13929"/>
                </a:lnTo>
                <a:lnTo>
                  <a:pt x="0" y="21600"/>
                </a:lnTo>
                <a:lnTo>
                  <a:pt x="18514" y="21600"/>
                </a:lnTo>
                <a:lnTo>
                  <a:pt x="18514" y="7200"/>
                </a:lnTo>
                <a:lnTo>
                  <a:pt x="21600" y="7200"/>
                </a:lnTo>
                <a:lnTo>
                  <a:pt x="15227" y="0"/>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76817" name="AutoShape 17"/>
          <p:cNvSpPr>
            <a:spLocks noChangeArrowheads="1"/>
          </p:cNvSpPr>
          <p:nvPr/>
        </p:nvSpPr>
        <p:spPr bwMode="auto">
          <a:xfrm rot="5400000">
            <a:off x="3557059" y="5354638"/>
            <a:ext cx="323850" cy="431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3929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27" y="0"/>
                </a:moveTo>
                <a:lnTo>
                  <a:pt x="8853" y="7200"/>
                </a:lnTo>
                <a:lnTo>
                  <a:pt x="11939" y="7200"/>
                </a:lnTo>
                <a:lnTo>
                  <a:pt x="11939" y="13929"/>
                </a:lnTo>
                <a:lnTo>
                  <a:pt x="0" y="13929"/>
                </a:lnTo>
                <a:lnTo>
                  <a:pt x="0" y="21600"/>
                </a:lnTo>
                <a:lnTo>
                  <a:pt x="18514" y="21600"/>
                </a:lnTo>
                <a:lnTo>
                  <a:pt x="18514" y="7200"/>
                </a:lnTo>
                <a:lnTo>
                  <a:pt x="21600" y="7200"/>
                </a:lnTo>
                <a:lnTo>
                  <a:pt x="15227" y="0"/>
                </a:lnTo>
                <a:close/>
              </a:path>
            </a:pathLst>
          </a:custGeom>
          <a:solidFill>
            <a:schemeClr val="accent1"/>
          </a:solidFill>
          <a:ln w="9525">
            <a:solidFill>
              <a:schemeClr val="tx1"/>
            </a:solidFill>
            <a:miter lim="800000"/>
            <a:headEnd/>
            <a:tailEnd/>
          </a:ln>
        </p:spPr>
        <p:txBody>
          <a:bodyPr wrap="none" anchor="ctr"/>
          <a:lstStyle/>
          <a:p>
            <a:endParaRPr lang="en-GB"/>
          </a:p>
        </p:txBody>
      </p:sp>
      <p:pic>
        <p:nvPicPr>
          <p:cNvPr id="76818" name="Picture 18"/>
          <p:cNvPicPr>
            <a:picLocks noChangeAspect="1" noChangeArrowheads="1"/>
          </p:cNvPicPr>
          <p:nvPr/>
        </p:nvPicPr>
        <p:blipFill>
          <a:blip r:embed="rId3" cstate="print"/>
          <a:srcRect/>
          <a:stretch>
            <a:fillRect/>
          </a:stretch>
        </p:blipFill>
        <p:spPr bwMode="auto">
          <a:xfrm>
            <a:off x="8401051" y="1989138"/>
            <a:ext cx="3208867" cy="3205162"/>
          </a:xfrm>
          <a:prstGeom prst="rect">
            <a:avLst/>
          </a:prstGeom>
          <a:noFill/>
          <a:ln w="9525">
            <a:noFill/>
            <a:miter lim="800000"/>
            <a:headEnd/>
            <a:tailEnd/>
          </a:ln>
        </p:spPr>
      </p:pic>
      <p:sp>
        <p:nvSpPr>
          <p:cNvPr id="76819" name="Text Box 19"/>
          <p:cNvSpPr txBox="1">
            <a:spLocks noChangeArrowheads="1"/>
          </p:cNvSpPr>
          <p:nvPr/>
        </p:nvSpPr>
        <p:spPr bwMode="auto">
          <a:xfrm>
            <a:off x="8208434" y="5194301"/>
            <a:ext cx="3649133" cy="369332"/>
          </a:xfrm>
          <a:prstGeom prst="rect">
            <a:avLst/>
          </a:prstGeom>
          <a:noFill/>
          <a:ln w="9525">
            <a:solidFill>
              <a:schemeClr val="tx1"/>
            </a:solidFill>
            <a:miter lim="800000"/>
            <a:headEnd/>
            <a:tailEnd/>
          </a:ln>
        </p:spPr>
        <p:txBody>
          <a:bodyPr>
            <a:spAutoFit/>
          </a:bodyPr>
          <a:lstStyle/>
          <a:p>
            <a:pPr algn="ctr">
              <a:spcBef>
                <a:spcPct val="50000"/>
              </a:spcBef>
            </a:pPr>
            <a:r>
              <a:rPr lang="en-US"/>
              <a:t>Stage II modules</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18"/>
                                        </p:tgtEl>
                                        <p:attrNameLst>
                                          <p:attrName>style.visibility</p:attrName>
                                        </p:attrNameLst>
                                      </p:cBhvr>
                                      <p:to>
                                        <p:strVal val="visible"/>
                                      </p:to>
                                    </p:set>
                                    <p:animEffect transition="in" filter="dissolve">
                                      <p:cBhvr>
                                        <p:cTn id="7" dur="500"/>
                                        <p:tgtEl>
                                          <p:spTgt spid="8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6815"/>
                                        </p:tgtEl>
                                        <p:attrNameLst>
                                          <p:attrName>style.visibility</p:attrName>
                                        </p:attrNameLst>
                                      </p:cBhvr>
                                      <p:to>
                                        <p:strVal val="visible"/>
                                      </p:to>
                                    </p:set>
                                    <p:anim calcmode="lin" valueType="num">
                                      <p:cBhvr additive="base">
                                        <p:cTn id="12" dur="500" fill="hold"/>
                                        <p:tgtEl>
                                          <p:spTgt spid="76815"/>
                                        </p:tgtEl>
                                        <p:attrNameLst>
                                          <p:attrName>ppt_x</p:attrName>
                                        </p:attrNameLst>
                                      </p:cBhvr>
                                      <p:tavLst>
                                        <p:tav tm="0">
                                          <p:val>
                                            <p:strVal val="#ppt_x"/>
                                          </p:val>
                                        </p:tav>
                                        <p:tav tm="100000">
                                          <p:val>
                                            <p:strVal val="#ppt_x"/>
                                          </p:val>
                                        </p:tav>
                                      </p:tavLst>
                                    </p:anim>
                                    <p:anim calcmode="lin" valueType="num">
                                      <p:cBhvr additive="base">
                                        <p:cTn id="13" dur="500" fill="hold"/>
                                        <p:tgtEl>
                                          <p:spTgt spid="7681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6816"/>
                                        </p:tgtEl>
                                        <p:attrNameLst>
                                          <p:attrName>style.visibility</p:attrName>
                                        </p:attrNameLst>
                                      </p:cBhvr>
                                      <p:to>
                                        <p:strVal val="visible"/>
                                      </p:to>
                                    </p:set>
                                    <p:anim calcmode="lin" valueType="num">
                                      <p:cBhvr additive="base">
                                        <p:cTn id="18" dur="500" fill="hold"/>
                                        <p:tgtEl>
                                          <p:spTgt spid="76816"/>
                                        </p:tgtEl>
                                        <p:attrNameLst>
                                          <p:attrName>ppt_x</p:attrName>
                                        </p:attrNameLst>
                                      </p:cBhvr>
                                      <p:tavLst>
                                        <p:tav tm="0">
                                          <p:val>
                                            <p:strVal val="#ppt_x"/>
                                          </p:val>
                                        </p:tav>
                                        <p:tav tm="100000">
                                          <p:val>
                                            <p:strVal val="#ppt_x"/>
                                          </p:val>
                                        </p:tav>
                                      </p:tavLst>
                                    </p:anim>
                                    <p:anim calcmode="lin" valueType="num">
                                      <p:cBhvr additive="base">
                                        <p:cTn id="19" dur="500" fill="hold"/>
                                        <p:tgtEl>
                                          <p:spTgt spid="7681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6817"/>
                                        </p:tgtEl>
                                        <p:attrNameLst>
                                          <p:attrName>style.visibility</p:attrName>
                                        </p:attrNameLst>
                                      </p:cBhvr>
                                      <p:to>
                                        <p:strVal val="visible"/>
                                      </p:to>
                                    </p:set>
                                    <p:anim calcmode="lin" valueType="num">
                                      <p:cBhvr additive="base">
                                        <p:cTn id="24" dur="500" fill="hold"/>
                                        <p:tgtEl>
                                          <p:spTgt spid="76817"/>
                                        </p:tgtEl>
                                        <p:attrNameLst>
                                          <p:attrName>ppt_x</p:attrName>
                                        </p:attrNameLst>
                                      </p:cBhvr>
                                      <p:tavLst>
                                        <p:tav tm="0">
                                          <p:val>
                                            <p:strVal val="#ppt_x"/>
                                          </p:val>
                                        </p:tav>
                                        <p:tav tm="100000">
                                          <p:val>
                                            <p:strVal val="#ppt_x"/>
                                          </p:val>
                                        </p:tav>
                                      </p:tavLst>
                                    </p:anim>
                                    <p:anim calcmode="lin" valueType="num">
                                      <p:cBhvr additive="base">
                                        <p:cTn id="25" dur="500" fill="hold"/>
                                        <p:tgtEl>
                                          <p:spTgt spid="7681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76803"/>
                                        </p:tgtEl>
                                        <p:attrNameLst>
                                          <p:attrName>style.visibility</p:attrName>
                                        </p:attrNameLst>
                                      </p:cBhvr>
                                      <p:to>
                                        <p:strVal val="visible"/>
                                      </p:to>
                                    </p:set>
                                    <p:animEffect transition="in" filter="dissolve">
                                      <p:cBhvr>
                                        <p:cTn id="30" dur="500"/>
                                        <p:tgtEl>
                                          <p:spTgt spid="7680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xit" presetSubtype="4" fill="hold" nodeType="clickEffect">
                                  <p:stCondLst>
                                    <p:cond delay="0"/>
                                  </p:stCondLst>
                                  <p:childTnLst>
                                    <p:anim calcmode="lin" valueType="num">
                                      <p:cBhvr additive="base">
                                        <p:cTn id="34" dur="500"/>
                                        <p:tgtEl>
                                          <p:spTgt spid="76803"/>
                                        </p:tgtEl>
                                        <p:attrNameLst>
                                          <p:attrName>ppt_x</p:attrName>
                                        </p:attrNameLst>
                                      </p:cBhvr>
                                      <p:tavLst>
                                        <p:tav tm="0">
                                          <p:val>
                                            <p:strVal val="ppt_x"/>
                                          </p:val>
                                        </p:tav>
                                        <p:tav tm="100000">
                                          <p:val>
                                            <p:strVal val="ppt_x"/>
                                          </p:val>
                                        </p:tav>
                                      </p:tavLst>
                                    </p:anim>
                                    <p:anim calcmode="lin" valueType="num">
                                      <p:cBhvr additive="base">
                                        <p:cTn id="35" dur="500"/>
                                        <p:tgtEl>
                                          <p:spTgt spid="76803"/>
                                        </p:tgtEl>
                                        <p:attrNameLst>
                                          <p:attrName>ppt_y</p:attrName>
                                        </p:attrNameLst>
                                      </p:cBhvr>
                                      <p:tavLst>
                                        <p:tav tm="0">
                                          <p:val>
                                            <p:strVal val="ppt_y"/>
                                          </p:val>
                                        </p:tav>
                                        <p:tav tm="100000">
                                          <p:val>
                                            <p:strVal val="1+ppt_h/2"/>
                                          </p:val>
                                        </p:tav>
                                      </p:tavLst>
                                    </p:anim>
                                    <p:set>
                                      <p:cBhvr>
                                        <p:cTn id="36" dur="1" fill="hold">
                                          <p:stCondLst>
                                            <p:cond delay="499"/>
                                          </p:stCondLst>
                                        </p:cTn>
                                        <p:tgtEl>
                                          <p:spTgt spid="76803"/>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76818"/>
                                        </p:tgtEl>
                                        <p:attrNameLst>
                                          <p:attrName>style.visibility</p:attrName>
                                        </p:attrNameLst>
                                      </p:cBhvr>
                                      <p:to>
                                        <p:strVal val="visible"/>
                                      </p:to>
                                    </p:set>
                                    <p:animEffect transition="in" filter="dissolve">
                                      <p:cBhvr>
                                        <p:cTn id="41" dur="500"/>
                                        <p:tgtEl>
                                          <p:spTgt spid="7681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76819"/>
                                        </p:tgtEl>
                                        <p:attrNameLst>
                                          <p:attrName>style.visibility</p:attrName>
                                        </p:attrNameLst>
                                      </p:cBhvr>
                                      <p:to>
                                        <p:strVal val="visible"/>
                                      </p:to>
                                    </p:set>
                                    <p:animEffect transition="in" filter="dissolve">
                                      <p:cBhvr>
                                        <p:cTn id="44" dur="500"/>
                                        <p:tgtEl>
                                          <p:spTgt spid="76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animBg="1"/>
      <p:bldP spid="76816" grpId="0" animBg="1"/>
      <p:bldP spid="76817" grpId="0" animBg="1"/>
      <p:bldP spid="768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INDUCTION WEEK</a:t>
            </a:r>
            <a:br>
              <a:rPr lang="en-GB" dirty="0"/>
            </a:br>
            <a:r>
              <a:rPr lang="en-GB" dirty="0"/>
              <a:t/>
            </a:r>
            <a:br>
              <a:rPr lang="en-GB" dirty="0"/>
            </a:br>
            <a:r>
              <a:rPr lang="en-GB" dirty="0"/>
              <a:t>3 Steps to Academic Success</a:t>
            </a:r>
            <a:br>
              <a:rPr lang="en-GB" dirty="0"/>
            </a:br>
            <a:endParaRPr lang="en-GB" dirty="0"/>
          </a:p>
        </p:txBody>
      </p:sp>
      <p:sp>
        <p:nvSpPr>
          <p:cNvPr id="3" name="Content Placeholder 2"/>
          <p:cNvSpPr>
            <a:spLocks noGrp="1"/>
          </p:cNvSpPr>
          <p:nvPr>
            <p:ph idx="1"/>
          </p:nvPr>
        </p:nvSpPr>
        <p:spPr>
          <a:xfrm>
            <a:off x="2024185" y="6227885"/>
            <a:ext cx="11379200" cy="4715608"/>
          </a:xfrm>
        </p:spPr>
        <p:txBody>
          <a:bodyPr/>
          <a:lstStyle/>
          <a:p>
            <a:r>
              <a:rPr lang="en-GB" sz="1800" dirty="0"/>
              <a:t>`</a:t>
            </a:r>
          </a:p>
        </p:txBody>
      </p:sp>
      <p:pic>
        <p:nvPicPr>
          <p:cNvPr id="5" name="Picture 4"/>
          <p:cNvPicPr>
            <a:picLocks noChangeAspect="1"/>
          </p:cNvPicPr>
          <p:nvPr/>
        </p:nvPicPr>
        <p:blipFill>
          <a:blip r:embed="rId2"/>
          <a:stretch>
            <a:fillRect/>
          </a:stretch>
        </p:blipFill>
        <p:spPr>
          <a:xfrm>
            <a:off x="4011731" y="2429869"/>
            <a:ext cx="1154518" cy="918007"/>
          </a:xfrm>
          <a:prstGeom prst="rect">
            <a:avLst/>
          </a:prstGeom>
        </p:spPr>
      </p:pic>
      <p:sp>
        <p:nvSpPr>
          <p:cNvPr id="6" name="Rectangle 5"/>
          <p:cNvSpPr/>
          <p:nvPr/>
        </p:nvSpPr>
        <p:spPr>
          <a:xfrm>
            <a:off x="6868678" y="2402872"/>
            <a:ext cx="4499950" cy="461665"/>
          </a:xfrm>
          <a:prstGeom prst="rect">
            <a:avLst/>
          </a:prstGeom>
        </p:spPr>
        <p:txBody>
          <a:bodyPr wrap="none">
            <a:spAutoFit/>
          </a:bodyPr>
          <a:lstStyle/>
          <a:p>
            <a:r>
              <a:rPr lang="en-GB" sz="2400" dirty="0"/>
              <a:t>Read lots of books and journals</a:t>
            </a:r>
          </a:p>
        </p:txBody>
      </p:sp>
      <p:pic>
        <p:nvPicPr>
          <p:cNvPr id="7" name="Picture 6"/>
          <p:cNvPicPr>
            <a:picLocks noChangeAspect="1"/>
          </p:cNvPicPr>
          <p:nvPr/>
        </p:nvPicPr>
        <p:blipFill>
          <a:blip r:embed="rId3"/>
          <a:stretch>
            <a:fillRect/>
          </a:stretch>
        </p:blipFill>
        <p:spPr>
          <a:xfrm>
            <a:off x="4011731" y="3831722"/>
            <a:ext cx="1154518" cy="915844"/>
          </a:xfrm>
          <a:prstGeom prst="rect">
            <a:avLst/>
          </a:prstGeom>
        </p:spPr>
      </p:pic>
      <p:sp>
        <p:nvSpPr>
          <p:cNvPr id="8" name="Rectangle 7"/>
          <p:cNvSpPr/>
          <p:nvPr/>
        </p:nvSpPr>
        <p:spPr>
          <a:xfrm>
            <a:off x="6868678" y="3831722"/>
            <a:ext cx="4139275" cy="461665"/>
          </a:xfrm>
          <a:prstGeom prst="rect">
            <a:avLst/>
          </a:prstGeom>
        </p:spPr>
        <p:txBody>
          <a:bodyPr wrap="none">
            <a:spAutoFit/>
          </a:bodyPr>
          <a:lstStyle/>
          <a:p>
            <a:r>
              <a:rPr lang="en-GB" sz="2400" dirty="0"/>
              <a:t>Show us what you now know</a:t>
            </a:r>
          </a:p>
        </p:txBody>
      </p:sp>
      <p:pic>
        <p:nvPicPr>
          <p:cNvPr id="9" name="Picture 8"/>
          <p:cNvPicPr>
            <a:picLocks noChangeAspect="1"/>
          </p:cNvPicPr>
          <p:nvPr/>
        </p:nvPicPr>
        <p:blipFill>
          <a:blip r:embed="rId4"/>
          <a:stretch>
            <a:fillRect/>
          </a:stretch>
        </p:blipFill>
        <p:spPr>
          <a:xfrm>
            <a:off x="4106202" y="4979080"/>
            <a:ext cx="1089713" cy="1198008"/>
          </a:xfrm>
          <a:prstGeom prst="rect">
            <a:avLst/>
          </a:prstGeom>
        </p:spPr>
      </p:pic>
      <p:sp>
        <p:nvSpPr>
          <p:cNvPr id="10" name="Rectangle 9"/>
          <p:cNvSpPr/>
          <p:nvPr/>
        </p:nvSpPr>
        <p:spPr>
          <a:xfrm>
            <a:off x="6878844" y="4747566"/>
            <a:ext cx="4750018" cy="1569660"/>
          </a:xfrm>
          <a:prstGeom prst="rect">
            <a:avLst/>
          </a:prstGeom>
        </p:spPr>
        <p:txBody>
          <a:bodyPr wrap="none">
            <a:spAutoFit/>
          </a:bodyPr>
          <a:lstStyle/>
          <a:p>
            <a:r>
              <a:rPr lang="en-GB" dirty="0"/>
              <a:t> </a:t>
            </a:r>
            <a:r>
              <a:rPr lang="en-GB" sz="2400" dirty="0"/>
              <a:t>State where all of the information</a:t>
            </a:r>
          </a:p>
          <a:p>
            <a:r>
              <a:rPr lang="en-GB" sz="2400" dirty="0"/>
              <a:t> has come from</a:t>
            </a:r>
          </a:p>
          <a:p>
            <a:r>
              <a:rPr lang="en-GB" sz="2400" dirty="0"/>
              <a:t> Know the rules of the game – </a:t>
            </a:r>
          </a:p>
          <a:p>
            <a:r>
              <a:rPr lang="en-GB" sz="2400" dirty="0"/>
              <a:t>know how to reference</a:t>
            </a:r>
          </a:p>
        </p:txBody>
      </p:sp>
      <p:sp>
        <p:nvSpPr>
          <p:cNvPr id="4" name="TextBox 3"/>
          <p:cNvSpPr txBox="1"/>
          <p:nvPr/>
        </p:nvSpPr>
        <p:spPr>
          <a:xfrm>
            <a:off x="524975" y="2295150"/>
            <a:ext cx="3211872" cy="584775"/>
          </a:xfrm>
          <a:prstGeom prst="rect">
            <a:avLst/>
          </a:prstGeom>
          <a:noFill/>
        </p:spPr>
        <p:txBody>
          <a:bodyPr wrap="square" rtlCol="0">
            <a:spAutoFit/>
          </a:bodyPr>
          <a:lstStyle/>
          <a:p>
            <a:r>
              <a:rPr lang="en-GB" sz="3200" b="1" dirty="0" smtClean="0"/>
              <a:t>STEP </a:t>
            </a:r>
            <a:r>
              <a:rPr lang="en-GB" sz="3200" b="1" dirty="0"/>
              <a:t>1</a:t>
            </a:r>
          </a:p>
        </p:txBody>
      </p:sp>
      <p:sp>
        <p:nvSpPr>
          <p:cNvPr id="11" name="TextBox 10"/>
          <p:cNvSpPr txBox="1"/>
          <p:nvPr/>
        </p:nvSpPr>
        <p:spPr>
          <a:xfrm>
            <a:off x="524975" y="3753604"/>
            <a:ext cx="3211872" cy="584775"/>
          </a:xfrm>
          <a:prstGeom prst="rect">
            <a:avLst/>
          </a:prstGeom>
          <a:noFill/>
        </p:spPr>
        <p:txBody>
          <a:bodyPr wrap="square" rtlCol="0">
            <a:spAutoFit/>
          </a:bodyPr>
          <a:lstStyle/>
          <a:p>
            <a:r>
              <a:rPr lang="en-GB" sz="3200" b="1" dirty="0"/>
              <a:t>STEP 2</a:t>
            </a:r>
          </a:p>
        </p:txBody>
      </p:sp>
      <p:sp>
        <p:nvSpPr>
          <p:cNvPr id="12" name="TextBox 11"/>
          <p:cNvSpPr txBox="1"/>
          <p:nvPr/>
        </p:nvSpPr>
        <p:spPr>
          <a:xfrm>
            <a:off x="524975" y="5300314"/>
            <a:ext cx="3211872" cy="584775"/>
          </a:xfrm>
          <a:prstGeom prst="rect">
            <a:avLst/>
          </a:prstGeom>
          <a:noFill/>
        </p:spPr>
        <p:txBody>
          <a:bodyPr wrap="square" rtlCol="0">
            <a:spAutoFit/>
          </a:bodyPr>
          <a:lstStyle/>
          <a:p>
            <a:r>
              <a:rPr lang="en-GB" sz="3200" b="1" dirty="0"/>
              <a:t>STEP 3</a:t>
            </a:r>
          </a:p>
        </p:txBody>
      </p:sp>
    </p:spTree>
    <p:extLst>
      <p:ext uri="{BB962C8B-B14F-4D97-AF65-F5344CB8AC3E}">
        <p14:creationId xmlns:p14="http://schemas.microsoft.com/office/powerpoint/2010/main" val="41241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a:t>
            </a:r>
          </a:p>
        </p:txBody>
      </p:sp>
      <p:sp>
        <p:nvSpPr>
          <p:cNvPr id="3" name="Content Placeholder 2"/>
          <p:cNvSpPr>
            <a:spLocks noGrp="1"/>
          </p:cNvSpPr>
          <p:nvPr>
            <p:ph idx="1"/>
          </p:nvPr>
        </p:nvSpPr>
        <p:spPr/>
        <p:txBody>
          <a:bodyPr/>
          <a:lstStyle/>
          <a:p>
            <a:r>
              <a:rPr lang="en-GB" dirty="0"/>
              <a:t>	A</a:t>
            </a:r>
            <a:r>
              <a:rPr lang="en-GB" dirty="0" smtClean="0"/>
              <a:t>ssessment for learning</a:t>
            </a:r>
            <a:r>
              <a:rPr lang="en-GB" dirty="0"/>
              <a:t>. </a:t>
            </a:r>
          </a:p>
          <a:p>
            <a:endParaRPr lang="en-GB" dirty="0"/>
          </a:p>
          <a:p>
            <a:r>
              <a:rPr lang="en-GB" dirty="0"/>
              <a:t>	Assessment is central to the curriculum, and there should be no distinct boundary between assessment,</a:t>
            </a:r>
          </a:p>
          <a:p>
            <a:r>
              <a:rPr lang="en-GB" dirty="0"/>
              <a:t>	teaching and learning.</a:t>
            </a:r>
          </a:p>
        </p:txBody>
      </p:sp>
      <p:pic>
        <p:nvPicPr>
          <p:cNvPr id="10" name="Picture 9"/>
          <p:cNvPicPr>
            <a:picLocks noChangeAspect="1"/>
          </p:cNvPicPr>
          <p:nvPr/>
        </p:nvPicPr>
        <p:blipFill rotWithShape="1">
          <a:blip r:embed="rId2"/>
          <a:srcRect l="32091" t="21369" r="34232" b="4582"/>
          <a:stretch/>
        </p:blipFill>
        <p:spPr>
          <a:xfrm>
            <a:off x="7499838" y="4668714"/>
            <a:ext cx="1578161" cy="1951893"/>
          </a:xfrm>
          <a:prstGeom prst="rect">
            <a:avLst/>
          </a:prstGeom>
        </p:spPr>
      </p:pic>
    </p:spTree>
    <p:extLst>
      <p:ext uri="{BB962C8B-B14F-4D97-AF65-F5344CB8AC3E}">
        <p14:creationId xmlns:p14="http://schemas.microsoft.com/office/powerpoint/2010/main" val="3347284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a:t>
            </a:r>
          </a:p>
        </p:txBody>
      </p:sp>
      <p:sp>
        <p:nvSpPr>
          <p:cNvPr id="3" name="Content Placeholder 2"/>
          <p:cNvSpPr>
            <a:spLocks noGrp="1"/>
          </p:cNvSpPr>
          <p:nvPr>
            <p:ph idx="1"/>
          </p:nvPr>
        </p:nvSpPr>
        <p:spPr/>
        <p:txBody>
          <a:bodyPr/>
          <a:lstStyle/>
          <a:p>
            <a:pPr algn="ctr"/>
            <a:r>
              <a:rPr lang="en-GB" dirty="0"/>
              <a:t>Semester 1	</a:t>
            </a:r>
          </a:p>
          <a:p>
            <a:r>
              <a:rPr lang="en-GB" dirty="0"/>
              <a:t>Assignment 1 Individual Essay 1000 words 15%</a:t>
            </a:r>
          </a:p>
          <a:p>
            <a:r>
              <a:rPr lang="en-GB" dirty="0"/>
              <a:t>Assignment 2 Individual Essay 1250 words  20%</a:t>
            </a:r>
          </a:p>
          <a:p>
            <a:pPr algn="ctr"/>
            <a:r>
              <a:rPr lang="en-GB" dirty="0"/>
              <a:t>Semester 2  </a:t>
            </a:r>
          </a:p>
          <a:p>
            <a:r>
              <a:rPr lang="en-GB" dirty="0"/>
              <a:t>Assignment 3 Group Advertisement 20%</a:t>
            </a:r>
          </a:p>
          <a:p>
            <a:r>
              <a:rPr lang="en-GB" dirty="0"/>
              <a:t>Assignment 4 Individual Report  2000 words 30%</a:t>
            </a:r>
          </a:p>
          <a:p>
            <a:r>
              <a:rPr lang="en-GB" dirty="0"/>
              <a:t>Assignment 5 Individual Reflective  3 minute audio clip 15%</a:t>
            </a:r>
          </a:p>
        </p:txBody>
      </p:sp>
    </p:spTree>
    <p:extLst>
      <p:ext uri="{BB962C8B-B14F-4D97-AF65-F5344CB8AC3E}">
        <p14:creationId xmlns:p14="http://schemas.microsoft.com/office/powerpoint/2010/main" val="4196263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52272"/>
            <a:ext cx="10027920" cy="1267968"/>
          </a:xfrm>
        </p:spPr>
        <p:txBody>
          <a:bodyPr/>
          <a:lstStyle/>
          <a:p>
            <a:r>
              <a:rPr lang="en-GB" sz="3600" dirty="0"/>
              <a:t>Assessment</a:t>
            </a:r>
            <a:br>
              <a:rPr lang="en-GB" sz="3600" dirty="0"/>
            </a:br>
            <a:r>
              <a:rPr lang="en-GB" sz="3600" dirty="0"/>
              <a:t>Semester 1</a:t>
            </a:r>
          </a:p>
        </p:txBody>
      </p:sp>
      <p:sp>
        <p:nvSpPr>
          <p:cNvPr id="3" name="Content Placeholder 2"/>
          <p:cNvSpPr>
            <a:spLocks noGrp="1"/>
          </p:cNvSpPr>
          <p:nvPr>
            <p:ph idx="1"/>
          </p:nvPr>
        </p:nvSpPr>
        <p:spPr>
          <a:xfrm>
            <a:off x="474784" y="1802423"/>
            <a:ext cx="11310815" cy="4750777"/>
          </a:xfrm>
        </p:spPr>
        <p:txBody>
          <a:bodyPr/>
          <a:lstStyle/>
          <a:p>
            <a:r>
              <a:rPr lang="en-GB" dirty="0"/>
              <a:t>Assignment 1 – submitted in week 4  Returned in week 6</a:t>
            </a:r>
          </a:p>
          <a:p>
            <a:r>
              <a:rPr lang="en-GB" dirty="0"/>
              <a:t>Individual face to face feedback week 7</a:t>
            </a:r>
          </a:p>
          <a:p>
            <a:endParaRPr lang="en-GB" sz="2400" dirty="0"/>
          </a:p>
          <a:p>
            <a:r>
              <a:rPr lang="en-GB" sz="2400" dirty="0"/>
              <a:t>Do advertisements have to tell the truth? </a:t>
            </a:r>
          </a:p>
          <a:p>
            <a:r>
              <a:rPr lang="en-GB" dirty="0"/>
              <a:t>				</a:t>
            </a:r>
          </a:p>
          <a:p>
            <a:r>
              <a:rPr lang="en-GB" sz="2400" dirty="0"/>
              <a:t>					Do celebrity endorsements work?</a:t>
            </a:r>
          </a:p>
          <a:p>
            <a:endParaRPr lang="en-GB" sz="2400" dirty="0"/>
          </a:p>
          <a:p>
            <a:r>
              <a:rPr lang="en-GB" sz="2400" dirty="0"/>
              <a:t>Is Heineken a  suitable sponsor for the Rugby World Cup? </a:t>
            </a:r>
          </a:p>
          <a:p>
            <a:r>
              <a:rPr lang="en-GB" sz="2400" dirty="0"/>
              <a:t>			Should betting advertisements during televised sport be banned?</a:t>
            </a:r>
          </a:p>
          <a:p>
            <a:endParaRPr lang="en-GB" dirty="0"/>
          </a:p>
        </p:txBody>
      </p:sp>
      <p:pic>
        <p:nvPicPr>
          <p:cNvPr id="7" name="Picture 6"/>
          <p:cNvPicPr>
            <a:picLocks noChangeAspect="1"/>
          </p:cNvPicPr>
          <p:nvPr/>
        </p:nvPicPr>
        <p:blipFill>
          <a:blip r:embed="rId2"/>
          <a:stretch>
            <a:fillRect/>
          </a:stretch>
        </p:blipFill>
        <p:spPr>
          <a:xfrm>
            <a:off x="9250808" y="5178667"/>
            <a:ext cx="1560711" cy="518205"/>
          </a:xfrm>
          <a:prstGeom prst="rect">
            <a:avLst/>
          </a:prstGeom>
        </p:spPr>
      </p:pic>
      <p:pic>
        <p:nvPicPr>
          <p:cNvPr id="8" name="Picture 7"/>
          <p:cNvPicPr>
            <a:picLocks noChangeAspect="1"/>
          </p:cNvPicPr>
          <p:nvPr/>
        </p:nvPicPr>
        <p:blipFill>
          <a:blip r:embed="rId3"/>
          <a:stretch>
            <a:fillRect/>
          </a:stretch>
        </p:blipFill>
        <p:spPr>
          <a:xfrm>
            <a:off x="2841813" y="4148127"/>
            <a:ext cx="1219306" cy="816935"/>
          </a:xfrm>
          <a:prstGeom prst="rect">
            <a:avLst/>
          </a:prstGeom>
        </p:spPr>
      </p:pic>
      <p:pic>
        <p:nvPicPr>
          <p:cNvPr id="9" name="Picture 8"/>
          <p:cNvPicPr>
            <a:picLocks noChangeAspect="1"/>
          </p:cNvPicPr>
          <p:nvPr/>
        </p:nvPicPr>
        <p:blipFill>
          <a:blip r:embed="rId4"/>
          <a:stretch>
            <a:fillRect/>
          </a:stretch>
        </p:blipFill>
        <p:spPr>
          <a:xfrm>
            <a:off x="6755911" y="3247882"/>
            <a:ext cx="1256568" cy="753941"/>
          </a:xfrm>
          <a:prstGeom prst="rect">
            <a:avLst/>
          </a:prstGeom>
        </p:spPr>
      </p:pic>
      <p:pic>
        <p:nvPicPr>
          <p:cNvPr id="10" name="Picture 9"/>
          <p:cNvPicPr>
            <a:picLocks noChangeAspect="1"/>
          </p:cNvPicPr>
          <p:nvPr/>
        </p:nvPicPr>
        <p:blipFill>
          <a:blip r:embed="rId5"/>
          <a:stretch>
            <a:fillRect/>
          </a:stretch>
        </p:blipFill>
        <p:spPr>
          <a:xfrm>
            <a:off x="902283" y="5746487"/>
            <a:ext cx="982095" cy="735623"/>
          </a:xfrm>
          <a:prstGeom prst="rect">
            <a:avLst/>
          </a:prstGeom>
        </p:spPr>
      </p:pic>
    </p:spTree>
    <p:extLst>
      <p:ext uri="{BB962C8B-B14F-4D97-AF65-F5344CB8AC3E}">
        <p14:creationId xmlns:p14="http://schemas.microsoft.com/office/powerpoint/2010/main" val="314754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Assignment 2  </a:t>
            </a:r>
          </a:p>
        </p:txBody>
      </p:sp>
      <p:sp>
        <p:nvSpPr>
          <p:cNvPr id="3" name="Content Placeholder 2"/>
          <p:cNvSpPr>
            <a:spLocks noGrp="1"/>
          </p:cNvSpPr>
          <p:nvPr>
            <p:ph idx="1"/>
          </p:nvPr>
        </p:nvSpPr>
        <p:spPr/>
        <p:txBody>
          <a:bodyPr/>
          <a:lstStyle/>
          <a:p>
            <a:r>
              <a:rPr lang="en-GB" sz="2400" dirty="0"/>
              <a:t>Draft through Turnitin – Monday week 8</a:t>
            </a:r>
          </a:p>
          <a:p>
            <a:r>
              <a:rPr lang="en-GB" sz="2400" dirty="0"/>
              <a:t>Discussion of Turnitin report in class Monday week 8</a:t>
            </a:r>
          </a:p>
          <a:p>
            <a:r>
              <a:rPr lang="en-GB" sz="2400" dirty="0"/>
              <a:t>Final version Friday week 8</a:t>
            </a:r>
          </a:p>
          <a:p>
            <a:r>
              <a:rPr lang="en-GB" sz="2400" dirty="0"/>
              <a:t>Returned in Week 11  Week 12 Feedback surgery</a:t>
            </a:r>
          </a:p>
          <a:p>
            <a:endParaRPr lang="en-GB" altLang="en-US" sz="1600" dirty="0"/>
          </a:p>
          <a:p>
            <a:r>
              <a:rPr lang="en-GB" altLang="en-US" sz="1800" dirty="0"/>
              <a:t>							How should celebrity tweets be regulated?” </a:t>
            </a:r>
            <a:r>
              <a:rPr lang="en-GB" altLang="en-US" sz="1600" dirty="0"/>
              <a:t>		</a:t>
            </a:r>
          </a:p>
          <a:p>
            <a:endParaRPr lang="en-GB" altLang="en-US" sz="1600" dirty="0"/>
          </a:p>
          <a:p>
            <a:r>
              <a:rPr lang="en-GB" altLang="en-US" sz="1800" dirty="0"/>
              <a:t>Should toy companies promote gender equality?</a:t>
            </a:r>
          </a:p>
          <a:p>
            <a:r>
              <a:rPr lang="en-GB" altLang="en-US" sz="1400" dirty="0"/>
              <a:t>“”</a:t>
            </a:r>
          </a:p>
          <a:p>
            <a:endParaRPr lang="en-GB" altLang="en-US" sz="1400" dirty="0"/>
          </a:p>
          <a:p>
            <a:r>
              <a:rPr lang="en-GB" altLang="en-US" sz="1600" dirty="0"/>
              <a:t>			</a:t>
            </a:r>
            <a:r>
              <a:rPr lang="en-GB" altLang="en-US" sz="1800" dirty="0"/>
              <a:t>Why do companies use sexist advertising?</a:t>
            </a:r>
          </a:p>
          <a:p>
            <a:endParaRPr lang="en-GB" altLang="en-US" sz="1400" dirty="0"/>
          </a:p>
          <a:p>
            <a:r>
              <a:rPr lang="en-GB" altLang="en-US" sz="1800" dirty="0"/>
              <a:t>				Does gender stereotyping in advertising matter?</a:t>
            </a:r>
          </a:p>
          <a:p>
            <a:r>
              <a:rPr lang="en-GB" sz="1400" dirty="0"/>
              <a:t>				Unilever vows to stamp out female stereotyping in its adverts</a:t>
            </a:r>
          </a:p>
          <a:p>
            <a:endParaRPr lang="en-GB" sz="1400" dirty="0"/>
          </a:p>
          <a:p>
            <a:endParaRPr lang="en-GB" dirty="0"/>
          </a:p>
        </p:txBody>
      </p:sp>
      <p:pic>
        <p:nvPicPr>
          <p:cNvPr id="4" name="Picture 3"/>
          <p:cNvPicPr>
            <a:picLocks noChangeAspect="1"/>
          </p:cNvPicPr>
          <p:nvPr/>
        </p:nvPicPr>
        <p:blipFill>
          <a:blip r:embed="rId2"/>
          <a:stretch>
            <a:fillRect/>
          </a:stretch>
        </p:blipFill>
        <p:spPr>
          <a:xfrm>
            <a:off x="6141406" y="4371691"/>
            <a:ext cx="1828959" cy="1030313"/>
          </a:xfrm>
          <a:prstGeom prst="rect">
            <a:avLst/>
          </a:prstGeom>
        </p:spPr>
      </p:pic>
      <p:pic>
        <p:nvPicPr>
          <p:cNvPr id="8" name="Picture 7"/>
          <p:cNvPicPr>
            <a:picLocks noChangeAspect="1"/>
          </p:cNvPicPr>
          <p:nvPr/>
        </p:nvPicPr>
        <p:blipFill>
          <a:blip r:embed="rId3"/>
          <a:stretch>
            <a:fillRect/>
          </a:stretch>
        </p:blipFill>
        <p:spPr>
          <a:xfrm>
            <a:off x="417218" y="5219124"/>
            <a:ext cx="1426588" cy="780356"/>
          </a:xfrm>
          <a:prstGeom prst="rect">
            <a:avLst/>
          </a:prstGeom>
        </p:spPr>
      </p:pic>
      <p:pic>
        <p:nvPicPr>
          <p:cNvPr id="9" name="Picture 8"/>
          <p:cNvPicPr>
            <a:picLocks noChangeAspect="1"/>
          </p:cNvPicPr>
          <p:nvPr/>
        </p:nvPicPr>
        <p:blipFill>
          <a:blip r:embed="rId4"/>
          <a:stretch>
            <a:fillRect/>
          </a:stretch>
        </p:blipFill>
        <p:spPr>
          <a:xfrm>
            <a:off x="10456052" y="3434276"/>
            <a:ext cx="1235937" cy="822432"/>
          </a:xfrm>
          <a:prstGeom prst="rect">
            <a:avLst/>
          </a:prstGeom>
        </p:spPr>
      </p:pic>
      <p:pic>
        <p:nvPicPr>
          <p:cNvPr id="10" name="Picture 9"/>
          <p:cNvPicPr>
            <a:picLocks noChangeAspect="1"/>
          </p:cNvPicPr>
          <p:nvPr/>
        </p:nvPicPr>
        <p:blipFill>
          <a:blip r:embed="rId5"/>
          <a:stretch>
            <a:fillRect/>
          </a:stretch>
        </p:blipFill>
        <p:spPr>
          <a:xfrm>
            <a:off x="10210799" y="5609302"/>
            <a:ext cx="1726445" cy="971125"/>
          </a:xfrm>
          <a:prstGeom prst="rect">
            <a:avLst/>
          </a:prstGeom>
        </p:spPr>
      </p:pic>
    </p:spTree>
    <p:extLst>
      <p:ext uri="{BB962C8B-B14F-4D97-AF65-F5344CB8AC3E}">
        <p14:creationId xmlns:p14="http://schemas.microsoft.com/office/powerpoint/2010/main" val="21713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Academic Conduct</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Referencing</a:t>
            </a:r>
          </a:p>
          <a:p>
            <a:pPr marL="457200" indent="-457200">
              <a:buFont typeface="Arial" panose="020B0604020202020204" pitchFamily="34" charset="0"/>
              <a:buChar char="•"/>
            </a:pPr>
            <a:r>
              <a:rPr lang="en-GB" dirty="0"/>
              <a:t>- EndNote</a:t>
            </a:r>
          </a:p>
          <a:p>
            <a:pPr marL="457200" indent="-457200">
              <a:buFont typeface="Arial" panose="020B0604020202020204" pitchFamily="34" charset="0"/>
              <a:buChar char="•"/>
            </a:pPr>
            <a:r>
              <a:rPr lang="en-GB" dirty="0"/>
              <a:t>Turnitin</a:t>
            </a:r>
          </a:p>
          <a:p>
            <a:pPr marL="457200" indent="-457200">
              <a:buFont typeface="Arial" panose="020B0604020202020204" pitchFamily="34" charset="0"/>
              <a:buChar char="•"/>
            </a:pPr>
            <a:r>
              <a:rPr lang="en-GB" dirty="0"/>
              <a:t>Duplication, Collusion, Collaboration </a:t>
            </a:r>
            <a:r>
              <a:rPr lang="en-GB" dirty="0" err="1"/>
              <a:t>etc</a:t>
            </a:r>
            <a:endParaRPr lang="en-GB" dirty="0"/>
          </a:p>
        </p:txBody>
      </p:sp>
      <p:pic>
        <p:nvPicPr>
          <p:cNvPr id="4" name="Picture 3"/>
          <p:cNvPicPr>
            <a:picLocks noChangeAspect="1"/>
          </p:cNvPicPr>
          <p:nvPr/>
        </p:nvPicPr>
        <p:blipFill>
          <a:blip r:embed="rId2"/>
          <a:stretch>
            <a:fillRect/>
          </a:stretch>
        </p:blipFill>
        <p:spPr>
          <a:xfrm>
            <a:off x="3174301" y="4880463"/>
            <a:ext cx="5310276" cy="1672737"/>
          </a:xfrm>
          <a:prstGeom prst="rect">
            <a:avLst/>
          </a:prstGeom>
        </p:spPr>
      </p:pic>
    </p:spTree>
    <p:extLst>
      <p:ext uri="{BB962C8B-B14F-4D97-AF65-F5344CB8AC3E}">
        <p14:creationId xmlns:p14="http://schemas.microsoft.com/office/powerpoint/2010/main" val="14636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Session Structure</a:t>
            </a:r>
          </a:p>
        </p:txBody>
      </p:sp>
      <p:sp>
        <p:nvSpPr>
          <p:cNvPr id="3" name="Content Placeholder 2"/>
          <p:cNvSpPr>
            <a:spLocks noGrp="1"/>
          </p:cNvSpPr>
          <p:nvPr>
            <p:ph idx="1"/>
          </p:nvPr>
        </p:nvSpPr>
        <p:spPr/>
        <p:txBody>
          <a:bodyPr/>
          <a:lstStyle/>
          <a:p>
            <a:r>
              <a:rPr lang="en-GB" dirty="0"/>
              <a:t>The Context – Programme Philosophy</a:t>
            </a:r>
          </a:p>
          <a:p>
            <a:r>
              <a:rPr lang="en-GB" dirty="0"/>
              <a:t>The Module in Practice</a:t>
            </a:r>
          </a:p>
          <a:p>
            <a:r>
              <a:rPr lang="en-GB" dirty="0"/>
              <a:t>Outcomes</a:t>
            </a:r>
          </a:p>
          <a:p>
            <a:r>
              <a:rPr lang="en-GB" dirty="0"/>
              <a:t>Questions</a:t>
            </a:r>
          </a:p>
        </p:txBody>
      </p:sp>
      <p:pic>
        <p:nvPicPr>
          <p:cNvPr id="6" name="Picture 5"/>
          <p:cNvPicPr>
            <a:picLocks noChangeAspect="1"/>
          </p:cNvPicPr>
          <p:nvPr/>
        </p:nvPicPr>
        <p:blipFill>
          <a:blip r:embed="rId2"/>
          <a:stretch>
            <a:fillRect/>
          </a:stretch>
        </p:blipFill>
        <p:spPr>
          <a:xfrm>
            <a:off x="4281854" y="4255150"/>
            <a:ext cx="3170725" cy="237498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a:t>Making the Most of Feedback</a:t>
            </a:r>
          </a:p>
        </p:txBody>
      </p:sp>
      <p:pic>
        <p:nvPicPr>
          <p:cNvPr id="52226" name="Picture 2"/>
          <p:cNvPicPr>
            <a:picLocks noGrp="1" noChangeAspect="1" noChangeArrowheads="1"/>
          </p:cNvPicPr>
          <p:nvPr>
            <p:ph idx="1"/>
          </p:nvPr>
        </p:nvPicPr>
        <p:blipFill>
          <a:blip r:embed="rId2"/>
          <a:srcRect l="26923" t="30011" r="24160" b="5557"/>
          <a:stretch>
            <a:fillRect/>
          </a:stretch>
        </p:blipFill>
        <p:spPr>
          <a:xfrm>
            <a:off x="1828800" y="1828800"/>
            <a:ext cx="8610600" cy="4986338"/>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6919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Feedback</a:t>
            </a:r>
          </a:p>
        </p:txBody>
      </p:sp>
      <p:sp>
        <p:nvSpPr>
          <p:cNvPr id="3" name="Content Placeholder 2"/>
          <p:cNvSpPr>
            <a:spLocks noGrp="1"/>
          </p:cNvSpPr>
          <p:nvPr>
            <p:ph idx="1"/>
          </p:nvPr>
        </p:nvSpPr>
        <p:spPr>
          <a:xfrm>
            <a:off x="423985" y="1761392"/>
            <a:ext cx="11379200" cy="4718538"/>
          </a:xfrm>
        </p:spPr>
        <p:txBody>
          <a:bodyPr/>
          <a:lstStyle/>
          <a:p>
            <a:r>
              <a:rPr lang="en-GB" sz="2400" dirty="0"/>
              <a:t>Assignments 1, 2, + 4 hard copies returned in class</a:t>
            </a:r>
          </a:p>
          <a:p>
            <a:r>
              <a:rPr lang="en-GB" sz="2400" dirty="0"/>
              <a:t>Actions plans worked on in class based on feedback</a:t>
            </a:r>
          </a:p>
          <a:p>
            <a:pPr algn="ctr"/>
            <a:r>
              <a:rPr lang="en-GB" sz="2800" dirty="0"/>
              <a:t>Semester 1 </a:t>
            </a:r>
          </a:p>
          <a:p>
            <a:r>
              <a:rPr lang="en-GB" sz="2400" dirty="0"/>
              <a:t>Week 7 Individual 1 to 1 tutorials</a:t>
            </a:r>
          </a:p>
          <a:p>
            <a:r>
              <a:rPr lang="en-GB" sz="2400" dirty="0"/>
              <a:t>Week 12 Feedback surgery</a:t>
            </a:r>
          </a:p>
          <a:p>
            <a:pPr algn="ctr"/>
            <a:r>
              <a:rPr lang="en-GB" sz="2800" dirty="0"/>
              <a:t>Semester 2</a:t>
            </a:r>
          </a:p>
          <a:p>
            <a:r>
              <a:rPr lang="en-GB" sz="2400" dirty="0"/>
              <a:t>Written Feedback on draft of Assignment 4</a:t>
            </a:r>
          </a:p>
          <a:p>
            <a:r>
              <a:rPr lang="en-GB" sz="2400" dirty="0"/>
              <a:t>Week 11 Feedback surgery</a:t>
            </a:r>
          </a:p>
          <a:p>
            <a:pPr algn="ctr"/>
            <a:r>
              <a:rPr lang="en-GB" sz="2800" dirty="0"/>
              <a:t>Semester 1 Year 2</a:t>
            </a:r>
          </a:p>
          <a:p>
            <a:r>
              <a:rPr lang="en-GB" sz="2400" dirty="0"/>
              <a:t>Generic feedback on assignment 5 in U55040</a:t>
            </a:r>
          </a:p>
          <a:p>
            <a:endParaRPr lang="en-GB" dirty="0"/>
          </a:p>
        </p:txBody>
      </p:sp>
    </p:spTree>
    <p:extLst>
      <p:ext uri="{BB962C8B-B14F-4D97-AF65-F5344CB8AC3E}">
        <p14:creationId xmlns:p14="http://schemas.microsoft.com/office/powerpoint/2010/main" val="111015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Semester 1 Summary</a:t>
            </a:r>
          </a:p>
        </p:txBody>
      </p:sp>
      <p:sp>
        <p:nvSpPr>
          <p:cNvPr id="3" name="Content Placeholder 2"/>
          <p:cNvSpPr>
            <a:spLocks noGrp="1"/>
          </p:cNvSpPr>
          <p:nvPr>
            <p:ph idx="1"/>
          </p:nvPr>
        </p:nvSpPr>
        <p:spPr/>
        <p:txBody>
          <a:bodyPr/>
          <a:lstStyle/>
          <a:p>
            <a:r>
              <a:rPr lang="en-GB" dirty="0"/>
              <a:t>Transition to University Life</a:t>
            </a:r>
          </a:p>
          <a:p>
            <a:r>
              <a:rPr lang="en-GB" dirty="0"/>
              <a:t>3 Steps to Academic Success</a:t>
            </a:r>
          </a:p>
          <a:p>
            <a:r>
              <a:rPr lang="en-GB" dirty="0"/>
              <a:t>Skills Development</a:t>
            </a:r>
          </a:p>
          <a:p>
            <a:r>
              <a:rPr lang="en-GB" dirty="0"/>
              <a:t>Feedback for Feed Forward</a:t>
            </a:r>
          </a:p>
          <a:p>
            <a:r>
              <a:rPr lang="en-GB" dirty="0"/>
              <a:t>Support U55003 Marketing in Context</a:t>
            </a:r>
          </a:p>
        </p:txBody>
      </p:sp>
    </p:spTree>
    <p:extLst>
      <p:ext uri="{BB962C8B-B14F-4D97-AF65-F5344CB8AC3E}">
        <p14:creationId xmlns:p14="http://schemas.microsoft.com/office/powerpoint/2010/main" val="3057176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Semester 2</a:t>
            </a:r>
          </a:p>
        </p:txBody>
      </p:sp>
      <p:sp>
        <p:nvSpPr>
          <p:cNvPr id="3" name="Content Placeholder 2"/>
          <p:cNvSpPr>
            <a:spLocks noGrp="1"/>
          </p:cNvSpPr>
          <p:nvPr>
            <p:ph idx="1"/>
          </p:nvPr>
        </p:nvSpPr>
        <p:spPr/>
        <p:txBody>
          <a:bodyPr/>
          <a:lstStyle/>
          <a:p>
            <a:pPr marL="457200" indent="-457200">
              <a:buFont typeface="Arial" pitchFamily="34" charset="0"/>
              <a:buChar char="•"/>
            </a:pPr>
            <a:r>
              <a:rPr lang="en-GB" sz="4000" dirty="0"/>
              <a:t>Consolidate and further develop skills</a:t>
            </a:r>
          </a:p>
          <a:p>
            <a:pPr marL="457200" indent="-457200">
              <a:buFont typeface="Arial" pitchFamily="34" charset="0"/>
              <a:buChar char="•"/>
            </a:pPr>
            <a:r>
              <a:rPr lang="en-GB" sz="4000" dirty="0"/>
              <a:t>Consolidate marketing knowledge</a:t>
            </a:r>
          </a:p>
          <a:p>
            <a:pPr marL="457200" indent="-457200">
              <a:buFont typeface="Arial" pitchFamily="34" charset="0"/>
              <a:buChar char="•"/>
            </a:pPr>
            <a:r>
              <a:rPr lang="en-GB" sz="4000" dirty="0"/>
              <a:t>Support U55005 Marketing Research</a:t>
            </a:r>
          </a:p>
          <a:p>
            <a:pPr marL="457200" indent="-457200">
              <a:buFont typeface="Arial" pitchFamily="34" charset="0"/>
              <a:buChar char="•"/>
            </a:pPr>
            <a:r>
              <a:rPr lang="en-GB" sz="4000" dirty="0"/>
              <a:t>Transition to Stage 2</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964" y="4828350"/>
            <a:ext cx="262096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99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a:t>
            </a:r>
          </a:p>
        </p:txBody>
      </p:sp>
      <p:pic>
        <p:nvPicPr>
          <p:cNvPr id="3075" name="Picture 3">
            <a:hlinkClick r:id="rId2"/>
          </p:cNvPr>
          <p:cNvPicPr>
            <a:picLocks noGrp="1" noChangeAspect="1" noChangeArrowheads="1"/>
          </p:cNvPicPr>
          <p:nvPr>
            <p:ph idx="1"/>
          </p:nvPr>
        </p:nvPicPr>
        <p:blipFill>
          <a:blip r:embed="rId3" cstate="print"/>
          <a:srcRect l="2836" t="19077" r="34383" b="19077"/>
          <a:stretch>
            <a:fillRect/>
          </a:stretch>
        </p:blipFill>
        <p:spPr bwMode="auto">
          <a:xfrm>
            <a:off x="1397000" y="1828800"/>
            <a:ext cx="9499600" cy="4749800"/>
          </a:xfrm>
          <a:prstGeom prst="rect">
            <a:avLst/>
          </a:prstGeom>
          <a:noFill/>
          <a:ln w="9525">
            <a:noFill/>
            <a:miter lim="800000"/>
            <a:headEnd/>
            <a:tailEnd/>
          </a:ln>
        </p:spPr>
      </p:pic>
    </p:spTree>
    <p:extLst>
      <p:ext uri="{BB962C8B-B14F-4D97-AF65-F5344CB8AC3E}">
        <p14:creationId xmlns:p14="http://schemas.microsoft.com/office/powerpoint/2010/main" val="343004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Assessment</a:t>
            </a:r>
          </a:p>
        </p:txBody>
      </p:sp>
      <p:sp>
        <p:nvSpPr>
          <p:cNvPr id="3" name="Content Placeholder 2"/>
          <p:cNvSpPr>
            <a:spLocks noGrp="1"/>
          </p:cNvSpPr>
          <p:nvPr>
            <p:ph idx="1"/>
          </p:nvPr>
        </p:nvSpPr>
        <p:spPr/>
        <p:txBody>
          <a:bodyPr/>
          <a:lstStyle/>
          <a:p>
            <a:r>
              <a:rPr lang="en-GB" sz="2400" b="1" dirty="0"/>
              <a:t>Assignment 3 Team Advertisement 20%</a:t>
            </a:r>
          </a:p>
          <a:p>
            <a:r>
              <a:rPr lang="en-GB" sz="1800" dirty="0"/>
              <a:t>	Working in your team you must produce an advertisement, for your simulation product, suitable for use in a magazine or on a billboard </a:t>
            </a:r>
          </a:p>
          <a:p>
            <a:r>
              <a:rPr lang="en-GB" sz="2400" b="1" dirty="0"/>
              <a:t>Assignment 4 Individual Report 2000 words 30%</a:t>
            </a:r>
          </a:p>
          <a:p>
            <a:pPr>
              <a:spcBef>
                <a:spcPts val="0"/>
              </a:spcBef>
            </a:pPr>
            <a:r>
              <a:rPr lang="en-GB" dirty="0"/>
              <a:t>	</a:t>
            </a:r>
            <a:r>
              <a:rPr lang="en-GB" sz="1800" dirty="0"/>
              <a:t>Using the theories discussed on the module and your own reading you should evaluate your own performance and how well your group worked as a team during the simulation. In order to do this you should first provide a brief overview of how your team was organised and how decisions were made before using theory to evaluate how the team functioned before making recommendations as to how the team performance could be improved</a:t>
            </a:r>
          </a:p>
          <a:p>
            <a:pPr>
              <a:spcBef>
                <a:spcPts val="0"/>
              </a:spcBef>
            </a:pPr>
            <a:endParaRPr lang="en-GB" sz="1800" dirty="0"/>
          </a:p>
          <a:p>
            <a:pPr>
              <a:spcBef>
                <a:spcPts val="0"/>
              </a:spcBef>
            </a:pPr>
            <a:r>
              <a:rPr lang="en-GB" sz="2400" b="1" dirty="0"/>
              <a:t>Assignment 5 Individual Reflective 3 minute audio clip</a:t>
            </a:r>
          </a:p>
          <a:p>
            <a:pPr>
              <a:spcBef>
                <a:spcPts val="0"/>
              </a:spcBef>
            </a:pPr>
            <a:r>
              <a:rPr lang="en-GB" sz="1800" dirty="0"/>
              <a:t>	Develop a skills profile suitable to be posted on LinkedIn and provide a 3 minute reflective audio file reflecting how you developed the skills included in the profile</a:t>
            </a:r>
            <a:endParaRPr lang="en-GB" dirty="0"/>
          </a:p>
        </p:txBody>
      </p:sp>
    </p:spTree>
    <p:extLst>
      <p:ext uri="{BB962C8B-B14F-4D97-AF65-F5344CB8AC3E}">
        <p14:creationId xmlns:p14="http://schemas.microsoft.com/office/powerpoint/2010/main" val="419483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a:t>
            </a:r>
          </a:p>
        </p:txBody>
      </p:sp>
      <p:sp>
        <p:nvSpPr>
          <p:cNvPr id="3" name="Content Placeholder 2"/>
          <p:cNvSpPr>
            <a:spLocks noGrp="1"/>
          </p:cNvSpPr>
          <p:nvPr>
            <p:ph idx="1"/>
          </p:nvPr>
        </p:nvSpPr>
        <p:spPr/>
        <p:txBody>
          <a:bodyPr/>
          <a:lstStyle/>
          <a:p>
            <a:r>
              <a:rPr lang="en-GB" dirty="0"/>
              <a:t>Stage 2 choices guidance </a:t>
            </a:r>
            <a:r>
              <a:rPr lang="en-GB" dirty="0" smtClean="0"/>
              <a:t> - 2</a:t>
            </a:r>
            <a:r>
              <a:rPr lang="en-GB" baseline="30000" dirty="0" smtClean="0"/>
              <a:t>nd</a:t>
            </a:r>
            <a:r>
              <a:rPr lang="en-GB" dirty="0" smtClean="0"/>
              <a:t> and final year students</a:t>
            </a:r>
            <a:endParaRPr lang="en-GB" dirty="0"/>
          </a:p>
          <a:p>
            <a:r>
              <a:rPr lang="en-GB" dirty="0"/>
              <a:t>Transition to level 5 </a:t>
            </a:r>
            <a:r>
              <a:rPr lang="en-GB" dirty="0" smtClean="0"/>
              <a:t>- guidance </a:t>
            </a:r>
            <a:r>
              <a:rPr lang="en-GB" dirty="0"/>
              <a:t>from current 2</a:t>
            </a:r>
            <a:r>
              <a:rPr lang="en-GB" baseline="30000" dirty="0"/>
              <a:t>nd</a:t>
            </a:r>
            <a:r>
              <a:rPr lang="en-GB" dirty="0"/>
              <a:t> years</a:t>
            </a:r>
          </a:p>
          <a:p>
            <a:r>
              <a:rPr lang="en-GB" dirty="0"/>
              <a:t>Explicit links to FAS and skills development in U55040 </a:t>
            </a:r>
            <a:r>
              <a:rPr lang="en-GB" dirty="0" smtClean="0"/>
              <a:t>(compulsory 2</a:t>
            </a:r>
            <a:r>
              <a:rPr lang="en-GB" baseline="30000" dirty="0" smtClean="0"/>
              <a:t>nd</a:t>
            </a:r>
            <a:r>
              <a:rPr lang="en-GB" dirty="0" smtClean="0"/>
              <a:t> year double)</a:t>
            </a:r>
            <a:endParaRPr lang="en-GB" dirty="0"/>
          </a:p>
          <a:p>
            <a:endParaRPr lang="en-GB" dirty="0"/>
          </a:p>
        </p:txBody>
      </p:sp>
    </p:spTree>
    <p:extLst>
      <p:ext uri="{BB962C8B-B14F-4D97-AF65-F5344CB8AC3E}">
        <p14:creationId xmlns:p14="http://schemas.microsoft.com/office/powerpoint/2010/main" val="3976144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Staffing</a:t>
            </a:r>
          </a:p>
        </p:txBody>
      </p:sp>
      <p:sp>
        <p:nvSpPr>
          <p:cNvPr id="3" name="Content Placeholder 2"/>
          <p:cNvSpPr>
            <a:spLocks noGrp="1"/>
          </p:cNvSpPr>
          <p:nvPr>
            <p:ph idx="1"/>
          </p:nvPr>
        </p:nvSpPr>
        <p:spPr/>
        <p:txBody>
          <a:bodyPr/>
          <a:lstStyle/>
          <a:p>
            <a:r>
              <a:rPr lang="en-GB" dirty="0"/>
              <a:t>Small team</a:t>
            </a:r>
          </a:p>
          <a:p>
            <a:r>
              <a:rPr lang="en-GB" dirty="0"/>
              <a:t>Links to other modules</a:t>
            </a:r>
          </a:p>
          <a:p>
            <a:r>
              <a:rPr lang="en-GB" dirty="0"/>
              <a:t>Link to 2</a:t>
            </a:r>
            <a:r>
              <a:rPr lang="en-GB" baseline="30000" dirty="0"/>
              <a:t>nd</a:t>
            </a:r>
            <a:r>
              <a:rPr lang="en-GB" dirty="0"/>
              <a:t> year </a:t>
            </a:r>
          </a:p>
        </p:txBody>
      </p:sp>
    </p:spTree>
    <p:extLst>
      <p:ext uri="{BB962C8B-B14F-4D97-AF65-F5344CB8AC3E}">
        <p14:creationId xmlns:p14="http://schemas.microsoft.com/office/powerpoint/2010/main" val="35875832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2158510" y="1796561"/>
            <a:ext cx="9438054" cy="4572000"/>
          </a:xfrm>
        </p:spPr>
        <p:txBody>
          <a:bodyPr/>
          <a:lstStyle/>
          <a:p>
            <a:r>
              <a:rPr lang="en-GB" sz="1800" b="1" dirty="0"/>
              <a:t>FEEDBACK	</a:t>
            </a:r>
            <a:r>
              <a:rPr lang="en-GB" sz="1400" b="1" dirty="0"/>
              <a:t>VERY GOOD FEEDBACK ON WORK</a:t>
            </a:r>
          </a:p>
          <a:p>
            <a:r>
              <a:rPr lang="en-GB" sz="1400" b="1" dirty="0"/>
              <a:t>			How prompt feedback was for assignments</a:t>
            </a:r>
          </a:p>
          <a:p>
            <a:r>
              <a:rPr lang="en-GB" sz="1800" b="1" dirty="0"/>
              <a:t>FUN	</a:t>
            </a:r>
            <a:r>
              <a:rPr lang="en-GB" sz="1400" b="1" dirty="0"/>
              <a:t>I really liked the </a:t>
            </a:r>
            <a:r>
              <a:rPr lang="en-GB" sz="1400" b="1" dirty="0" err="1"/>
              <a:t>mymarketingexperience</a:t>
            </a:r>
            <a:r>
              <a:rPr lang="en-GB" sz="1400" b="1" dirty="0"/>
              <a:t> as it was fun. I really enjoyed taking this 		module!</a:t>
            </a:r>
          </a:p>
          <a:p>
            <a:endParaRPr lang="en-GB" sz="1400" b="1" dirty="0"/>
          </a:p>
          <a:p>
            <a:r>
              <a:rPr lang="en-GB" sz="1800" b="1" dirty="0"/>
              <a:t>FUTURE	 </a:t>
            </a:r>
            <a:r>
              <a:rPr lang="en-GB" sz="1400" b="1" dirty="0"/>
              <a:t>I acquired many employability skills. LinkedIn challenge very good</a:t>
            </a:r>
          </a:p>
          <a:p>
            <a:endParaRPr lang="en-GB" sz="1800" b="1" dirty="0"/>
          </a:p>
          <a:p>
            <a:r>
              <a:rPr lang="en-GB" sz="1800" b="1" dirty="0"/>
              <a:t>ASSESSMENT		</a:t>
            </a:r>
            <a:r>
              <a:rPr lang="en-GB" sz="1400" b="1" dirty="0"/>
              <a:t>Poster, audio file and report meant there were varied methods of grading on 			module which suited a variety of needs.</a:t>
            </a:r>
          </a:p>
          <a:p>
            <a:r>
              <a:rPr lang="en-GB" sz="1400" b="1" dirty="0"/>
              <a:t>				How varied each assignment was </a:t>
            </a:r>
            <a:endParaRPr lang="en-GB" sz="1800" b="1" dirty="0"/>
          </a:p>
          <a:p>
            <a:r>
              <a:rPr lang="en-GB" sz="1800" b="1" dirty="0"/>
              <a:t>SKILLS 		</a:t>
            </a:r>
            <a:r>
              <a:rPr lang="en-GB" sz="1400" b="1" dirty="0"/>
              <a:t>It involve independent learning. Taught so many useful things. It was really 		helpful at helping me develop my academic qualities and knowing what to expect in assignments</a:t>
            </a:r>
          </a:p>
          <a:p>
            <a:r>
              <a:rPr lang="en-GB" sz="1400" b="1" dirty="0"/>
              <a:t> 			Really aided my learning</a:t>
            </a:r>
            <a:endParaRPr lang="en-GB" sz="1800" b="1" dirty="0"/>
          </a:p>
          <a:p>
            <a:r>
              <a:rPr lang="en-GB" sz="1800" b="1" dirty="0"/>
              <a:t>SUPPORT    </a:t>
            </a:r>
            <a:r>
              <a:rPr lang="en-GB" sz="1400" b="1" dirty="0"/>
              <a:t>Interaction with lecturers was extremely valuable. I felt constantly supported throughout the 	 course. If you needed help with other modules it could be given in FAS </a:t>
            </a:r>
          </a:p>
          <a:p>
            <a:endParaRPr lang="en-GB" sz="1400" b="1" dirty="0"/>
          </a:p>
          <a:p>
            <a:r>
              <a:rPr lang="en-GB" sz="1800" b="1" dirty="0"/>
              <a:t>STAFF	</a:t>
            </a:r>
            <a:r>
              <a:rPr lang="en-GB" sz="1400" b="1" dirty="0"/>
              <a:t>Staff were the best staff I have had all year- really enthusiastic and very encouraging</a:t>
            </a:r>
            <a:r>
              <a:rPr lang="en-GB" sz="1800" b="1" dirty="0"/>
              <a:t>. </a:t>
            </a:r>
          </a:p>
          <a:p>
            <a:endParaRPr lang="en-GB" sz="1800" b="1" dirty="0"/>
          </a:p>
          <a:p>
            <a:endParaRPr lang="en-GB" sz="1400" dirty="0"/>
          </a:p>
        </p:txBody>
      </p:sp>
      <p:sp>
        <p:nvSpPr>
          <p:cNvPr id="4" name="TextBox 3"/>
          <p:cNvSpPr txBox="1"/>
          <p:nvPr/>
        </p:nvSpPr>
        <p:spPr>
          <a:xfrm>
            <a:off x="624254" y="1987062"/>
            <a:ext cx="1450731" cy="6247864"/>
          </a:xfrm>
          <a:prstGeom prst="rect">
            <a:avLst/>
          </a:prstGeom>
          <a:noFill/>
        </p:spPr>
        <p:txBody>
          <a:bodyPr wrap="square" rtlCol="0">
            <a:spAutoFit/>
          </a:bodyPr>
          <a:lstStyle/>
          <a:p>
            <a:r>
              <a:rPr lang="en-GB" sz="8000" dirty="0"/>
              <a:t>F</a:t>
            </a:r>
          </a:p>
          <a:p>
            <a:r>
              <a:rPr lang="en-GB" sz="8000" dirty="0"/>
              <a:t>A</a:t>
            </a:r>
          </a:p>
          <a:p>
            <a:r>
              <a:rPr lang="en-GB" sz="8000" dirty="0"/>
              <a:t>S</a:t>
            </a:r>
          </a:p>
          <a:p>
            <a:endParaRPr lang="en-GB" sz="8000" dirty="0"/>
          </a:p>
          <a:p>
            <a:endParaRPr lang="en-GB" sz="8000" dirty="0"/>
          </a:p>
        </p:txBody>
      </p:sp>
    </p:spTree>
    <p:extLst>
      <p:ext uri="{BB962C8B-B14F-4D97-AF65-F5344CB8AC3E}">
        <p14:creationId xmlns:p14="http://schemas.microsoft.com/office/powerpoint/2010/main" val="35595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762000"/>
            <a:ext cx="9841523" cy="685800"/>
          </a:xfrm>
        </p:spPr>
        <p:txBody>
          <a:bodyPr/>
          <a:lstStyle/>
          <a:p>
            <a:r>
              <a:rPr lang="en-GB" dirty="0"/>
              <a:t>Identifying Best Practice in Academic Induction</a:t>
            </a:r>
          </a:p>
        </p:txBody>
      </p:sp>
      <p:sp>
        <p:nvSpPr>
          <p:cNvPr id="3" name="Content Placeholder 2"/>
          <p:cNvSpPr>
            <a:spLocks noGrp="1"/>
          </p:cNvSpPr>
          <p:nvPr>
            <p:ph idx="1"/>
          </p:nvPr>
        </p:nvSpPr>
        <p:spPr/>
        <p:txBody>
          <a:bodyPr/>
          <a:lstStyle/>
          <a:p>
            <a:pPr algn="ctr"/>
            <a:endParaRPr lang="en-GB" dirty="0"/>
          </a:p>
          <a:p>
            <a:pPr algn="ctr"/>
            <a:r>
              <a:rPr lang="en-GB" dirty="0"/>
              <a:t>Foundations for Academic Success</a:t>
            </a:r>
          </a:p>
          <a:p>
            <a:pPr algn="ctr"/>
            <a:r>
              <a:rPr lang="en-GB" dirty="0"/>
              <a:t>Support from Induction to Stage 2</a:t>
            </a:r>
          </a:p>
        </p:txBody>
      </p:sp>
      <p:pic>
        <p:nvPicPr>
          <p:cNvPr id="4" name="Picture 3"/>
          <p:cNvPicPr>
            <a:picLocks noChangeAspect="1"/>
          </p:cNvPicPr>
          <p:nvPr/>
        </p:nvPicPr>
        <p:blipFill>
          <a:blip r:embed="rId2"/>
          <a:stretch>
            <a:fillRect/>
          </a:stretch>
        </p:blipFill>
        <p:spPr>
          <a:xfrm>
            <a:off x="4906472" y="4267200"/>
            <a:ext cx="2466975" cy="1847850"/>
          </a:xfrm>
          <a:prstGeom prst="rect">
            <a:avLst/>
          </a:prstGeom>
        </p:spPr>
      </p:pic>
    </p:spTree>
    <p:extLst>
      <p:ext uri="{BB962C8B-B14F-4D97-AF65-F5344CB8AC3E}">
        <p14:creationId xmlns:p14="http://schemas.microsoft.com/office/powerpoint/2010/main" val="4287464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the Foundations for  Academic Success ?</a:t>
            </a:r>
          </a:p>
        </p:txBody>
      </p:sp>
      <p:sp>
        <p:nvSpPr>
          <p:cNvPr id="3" name="Content Placeholder 2"/>
          <p:cNvSpPr>
            <a:spLocks noGrp="1"/>
          </p:cNvSpPr>
          <p:nvPr>
            <p:ph idx="1"/>
          </p:nvPr>
        </p:nvSpPr>
        <p:spPr/>
        <p:txBody>
          <a:bodyPr/>
          <a:lstStyle/>
          <a:p>
            <a:r>
              <a:rPr lang="en-GB" dirty="0"/>
              <a:t>	</a:t>
            </a:r>
          </a:p>
        </p:txBody>
      </p:sp>
      <p:pic>
        <p:nvPicPr>
          <p:cNvPr id="4" name="Picture 3"/>
          <p:cNvPicPr>
            <a:picLocks noChangeAspect="1"/>
          </p:cNvPicPr>
          <p:nvPr/>
        </p:nvPicPr>
        <p:blipFill>
          <a:blip r:embed="rId2"/>
          <a:stretch>
            <a:fillRect/>
          </a:stretch>
        </p:blipFill>
        <p:spPr>
          <a:xfrm>
            <a:off x="4237893" y="4038850"/>
            <a:ext cx="3275867" cy="2716573"/>
          </a:xfrm>
          <a:prstGeom prst="rect">
            <a:avLst/>
          </a:prstGeom>
        </p:spPr>
      </p:pic>
    </p:spTree>
    <p:extLst>
      <p:ext uri="{BB962C8B-B14F-4D97-AF65-F5344CB8AC3E}">
        <p14:creationId xmlns:p14="http://schemas.microsoft.com/office/powerpoint/2010/main" val="13855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a:t>
            </a:r>
          </a:p>
        </p:txBody>
      </p:sp>
      <p:pic>
        <p:nvPicPr>
          <p:cNvPr id="4" name="Content Placeholder 3"/>
          <p:cNvPicPr>
            <a:picLocks noGrp="1" noChangeAspect="1"/>
          </p:cNvPicPr>
          <p:nvPr>
            <p:ph idx="1"/>
          </p:nvPr>
        </p:nvPicPr>
        <p:blipFill>
          <a:blip r:embed="rId2"/>
          <a:stretch>
            <a:fillRect/>
          </a:stretch>
        </p:blipFill>
        <p:spPr>
          <a:xfrm>
            <a:off x="2972636" y="3071211"/>
            <a:ext cx="5396175" cy="3021858"/>
          </a:xfrm>
          <a:prstGeom prst="rect">
            <a:avLst/>
          </a:prstGeom>
        </p:spPr>
      </p:pic>
    </p:spTree>
    <p:extLst>
      <p:ext uri="{BB962C8B-B14F-4D97-AF65-F5344CB8AC3E}">
        <p14:creationId xmlns:p14="http://schemas.microsoft.com/office/powerpoint/2010/main" val="260372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U55001 FAS</a:t>
            </a:r>
            <a:br>
              <a:rPr lang="en-GB" dirty="0"/>
            </a:br>
            <a:r>
              <a:rPr lang="en-GB" dirty="0" smtClean="0"/>
              <a:t>F0undations </a:t>
            </a:r>
            <a:r>
              <a:rPr lang="en-GB" dirty="0"/>
              <a:t>for Academic Success</a:t>
            </a:r>
          </a:p>
        </p:txBody>
      </p:sp>
      <p:pic>
        <p:nvPicPr>
          <p:cNvPr id="4" name="Content Placeholder 3"/>
          <p:cNvPicPr>
            <a:picLocks noGrp="1" noChangeAspect="1"/>
          </p:cNvPicPr>
          <p:nvPr>
            <p:ph idx="1"/>
          </p:nvPr>
        </p:nvPicPr>
        <p:blipFill>
          <a:blip r:embed="rId2"/>
          <a:stretch>
            <a:fillRect/>
          </a:stretch>
        </p:blipFill>
        <p:spPr>
          <a:xfrm>
            <a:off x="2576146" y="1797746"/>
            <a:ext cx="5864469" cy="5191947"/>
          </a:xfrm>
          <a:prstGeom prst="rect">
            <a:avLst/>
          </a:prstGeom>
        </p:spPr>
      </p:pic>
      <p:sp>
        <p:nvSpPr>
          <p:cNvPr id="5" name="Rectangle 4"/>
          <p:cNvSpPr/>
          <p:nvPr/>
        </p:nvSpPr>
        <p:spPr>
          <a:xfrm>
            <a:off x="287215" y="2417693"/>
            <a:ext cx="6096000" cy="369332"/>
          </a:xfrm>
          <a:prstGeom prst="rect">
            <a:avLst/>
          </a:prstGeom>
        </p:spPr>
        <p:txBody>
          <a:bodyPr>
            <a:spAutoFit/>
          </a:bodyPr>
          <a:lstStyle/>
          <a:p>
            <a:r>
              <a:rPr lang="en-GB" dirty="0"/>
              <a:t>. </a:t>
            </a:r>
          </a:p>
        </p:txBody>
      </p:sp>
    </p:spTree>
    <p:extLst>
      <p:ext uri="{BB962C8B-B14F-4D97-AF65-F5344CB8AC3E}">
        <p14:creationId xmlns:p14="http://schemas.microsoft.com/office/powerpoint/2010/main" val="4980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Programme Philosophy</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sz="1600" dirty="0"/>
              <a:t>Enquiry-Based Learning (EBL), with a strong vocational focus. </a:t>
            </a:r>
          </a:p>
          <a:p>
            <a:pPr>
              <a:buFont typeface="Arial" panose="020B0604020202020204" pitchFamily="34" charset="0"/>
              <a:buChar char="•"/>
            </a:pPr>
            <a:endParaRPr lang="en-GB" sz="1600" dirty="0"/>
          </a:p>
          <a:p>
            <a:pPr>
              <a:buFont typeface="Arial" panose="020B0604020202020204" pitchFamily="34" charset="0"/>
              <a:buChar char="•"/>
            </a:pPr>
            <a:r>
              <a:rPr lang="en-GB" sz="1600" dirty="0"/>
              <a:t>Module design based </a:t>
            </a:r>
            <a:r>
              <a:rPr lang="en-GB" sz="1600" dirty="0" smtClean="0"/>
              <a:t>on traditional </a:t>
            </a:r>
            <a:r>
              <a:rPr lang="en-GB" sz="1600" dirty="0"/>
              <a:t>university values of engagement with conceptual and theoretical thinking. </a:t>
            </a:r>
            <a:endParaRPr lang="en-GB" sz="1600" dirty="0" smtClean="0"/>
          </a:p>
          <a:p>
            <a:pPr>
              <a:buFont typeface="Arial" panose="020B0604020202020204" pitchFamily="34" charset="0"/>
              <a:buChar char="•"/>
            </a:pPr>
            <a:endParaRPr lang="en-GB" sz="1600" dirty="0"/>
          </a:p>
          <a:p>
            <a:pPr>
              <a:buFont typeface="Arial" panose="020B0604020202020204" pitchFamily="34" charset="0"/>
              <a:buChar char="•"/>
            </a:pPr>
            <a:r>
              <a:rPr lang="en-GB" sz="1600" dirty="0" smtClean="0"/>
              <a:t>Critical </a:t>
            </a:r>
            <a:r>
              <a:rPr lang="en-GB" sz="1600" dirty="0"/>
              <a:t>inquiry blended with practical insights.</a:t>
            </a:r>
          </a:p>
          <a:p>
            <a:pPr>
              <a:buFont typeface="Arial" panose="020B0604020202020204" pitchFamily="34" charset="0"/>
              <a:buChar char="•"/>
            </a:pPr>
            <a:endParaRPr lang="en-GB" sz="1600" dirty="0"/>
          </a:p>
          <a:p>
            <a:pPr>
              <a:buFont typeface="Arial" panose="020B0604020202020204" pitchFamily="34" charset="0"/>
              <a:buChar char="•"/>
            </a:pPr>
            <a:r>
              <a:rPr lang="en-GB" sz="1600" dirty="0"/>
              <a:t>Engage with and apply business and marketing theory in a critical and professional manner. </a:t>
            </a:r>
          </a:p>
          <a:p>
            <a:pPr>
              <a:buFont typeface="Arial" panose="020B0604020202020204" pitchFamily="34" charset="0"/>
              <a:buChar char="•"/>
            </a:pPr>
            <a:endParaRPr lang="en-GB" sz="1600" dirty="0"/>
          </a:p>
          <a:p>
            <a:pPr>
              <a:buFont typeface="Arial" panose="020B0604020202020204" pitchFamily="34" charset="0"/>
              <a:buChar char="•"/>
            </a:pPr>
            <a:r>
              <a:rPr lang="en-GB" sz="1600" dirty="0"/>
              <a:t>Build students’ knowledge, expertise and skills, and lead them towards tackling increasingly fuzzy and complex problem-solving scenarios integrating different areas of study.</a:t>
            </a:r>
          </a:p>
          <a:p>
            <a:pPr>
              <a:buFont typeface="Arial" panose="020B0604020202020204" pitchFamily="34" charset="0"/>
              <a:buChar char="•"/>
            </a:pPr>
            <a:endParaRPr lang="en-GB" sz="1600" dirty="0"/>
          </a:p>
          <a:p>
            <a:pPr>
              <a:buFont typeface="Arial" panose="020B0604020202020204" pitchFamily="34" charset="0"/>
              <a:buChar char="•"/>
            </a:pPr>
            <a:r>
              <a:rPr lang="en-GB" sz="1600" dirty="0"/>
              <a:t>Encouraged to develop independent thinking, and improve their interpersonal skills. </a:t>
            </a:r>
          </a:p>
          <a:p>
            <a:pPr>
              <a:buFont typeface="Arial" panose="020B0604020202020204" pitchFamily="34" charset="0"/>
              <a:buChar char="•"/>
            </a:pPr>
            <a:endParaRPr lang="en-GB" sz="1600" dirty="0"/>
          </a:p>
          <a:p>
            <a:pPr>
              <a:buFont typeface="Arial" panose="020B0604020202020204" pitchFamily="34" charset="0"/>
              <a:buChar char="•"/>
            </a:pPr>
            <a:r>
              <a:rPr lang="en-GB" sz="1600" dirty="0"/>
              <a:t>Move from dependent to independent learning, as part of a seamless, continuous process, becoming more autonomous learners in their final year. </a:t>
            </a:r>
          </a:p>
          <a:p>
            <a:pPr>
              <a:buFont typeface="Arial" panose="020B0604020202020204" pitchFamily="34" charset="0"/>
              <a:buChar char="•"/>
            </a:pPr>
            <a:endParaRPr lang="en-GB" sz="1600" dirty="0"/>
          </a:p>
          <a:p>
            <a:endParaRPr lang="en-GB" sz="1200" dirty="0"/>
          </a:p>
        </p:txBody>
      </p:sp>
    </p:spTree>
    <p:extLst>
      <p:ext uri="{BB962C8B-B14F-4D97-AF65-F5344CB8AC3E}">
        <p14:creationId xmlns:p14="http://schemas.microsoft.com/office/powerpoint/2010/main" val="341679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406400"/>
            <a:ext cx="11178540" cy="1041400"/>
          </a:xfrm>
        </p:spPr>
        <p:txBody>
          <a:bodyPr/>
          <a:lstStyle/>
          <a:p>
            <a:r>
              <a:rPr lang="en-GB" dirty="0"/>
              <a:t>U55001 </a:t>
            </a:r>
            <a:br>
              <a:rPr lang="en-GB" dirty="0"/>
            </a:br>
            <a:r>
              <a:rPr lang="en-GB" dirty="0"/>
              <a:t/>
            </a:r>
            <a:br>
              <a:rPr lang="en-GB" dirty="0"/>
            </a:br>
            <a:r>
              <a:rPr lang="en-GB" dirty="0"/>
              <a:t>Foundations for Academic Success  (FAS)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	</a:t>
            </a:r>
            <a:r>
              <a:rPr lang="en-GB" sz="2400" dirty="0"/>
              <a:t>Acts as an induction to the culture and philosophy of the programme </a:t>
            </a:r>
          </a:p>
          <a:p>
            <a:pPr>
              <a:buFont typeface="Arial" panose="020B0604020202020204" pitchFamily="34" charset="0"/>
              <a:buChar char="•"/>
            </a:pPr>
            <a:r>
              <a:rPr lang="en-GB" sz="2400" dirty="0"/>
              <a:t>	Seeks to develop the skills to allow the student to flourish in that 	environment. </a:t>
            </a:r>
          </a:p>
          <a:p>
            <a:pPr>
              <a:buFont typeface="Arial" panose="020B0604020202020204" pitchFamily="34" charset="0"/>
              <a:buChar char="•"/>
            </a:pPr>
            <a:r>
              <a:rPr lang="en-GB" sz="2400" dirty="0"/>
              <a:t>	Through the lens of real business and marketing problems, students will 	acquire the necessary research, critical analysis and communication skills</a:t>
            </a:r>
          </a:p>
          <a:p>
            <a:pPr>
              <a:buFont typeface="Arial" panose="020B0604020202020204" pitchFamily="34" charset="0"/>
              <a:buChar char="•"/>
            </a:pPr>
            <a:r>
              <a:rPr lang="en-GB" sz="2400" dirty="0"/>
              <a:t>	Students are given the opportunity to develop their skills in specific areas, 	based on individualised tutor feedback.</a:t>
            </a:r>
          </a:p>
          <a:p>
            <a:pPr>
              <a:buFont typeface="Arial" panose="020B0604020202020204" pitchFamily="34" charset="0"/>
              <a:buChar char="•"/>
            </a:pPr>
            <a:r>
              <a:rPr lang="en-GB" sz="2400" dirty="0"/>
              <a:t> 	Extended orientation process introduces students to the value and 	concepts of Personal Development Planning (PDP), essential for 	continued professional development and preparation for life-long learning.</a:t>
            </a:r>
          </a:p>
        </p:txBody>
      </p:sp>
    </p:spTree>
    <p:extLst>
      <p:ext uri="{BB962C8B-B14F-4D97-AF65-F5344CB8AC3E}">
        <p14:creationId xmlns:p14="http://schemas.microsoft.com/office/powerpoint/2010/main" val="26556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46100" y="762000"/>
            <a:ext cx="10109200" cy="685800"/>
          </a:xfrm>
        </p:spPr>
        <p:txBody>
          <a:bodyPr/>
          <a:lstStyle/>
          <a:p>
            <a:r>
              <a:rPr lang="en-US" altLang="en-US" dirty="0"/>
              <a:t>BA(Hons)  </a:t>
            </a:r>
            <a:br>
              <a:rPr lang="en-US" altLang="en-US" dirty="0"/>
            </a:br>
            <a:r>
              <a:rPr lang="en-US" altLang="en-US" dirty="0"/>
              <a:t>Business &amp; Marketing Management – BK</a:t>
            </a:r>
            <a:br>
              <a:rPr lang="en-US" altLang="en-US" dirty="0"/>
            </a:br>
            <a:r>
              <a:rPr lang="en-US" altLang="en-US" dirty="0"/>
              <a:t>Marketing Management  - KM</a:t>
            </a:r>
            <a:br>
              <a:rPr lang="en-US" altLang="en-US" dirty="0"/>
            </a:br>
            <a:endParaRPr lang="en-US" altLang="en-US" dirty="0"/>
          </a:p>
        </p:txBody>
      </p:sp>
      <p:sp>
        <p:nvSpPr>
          <p:cNvPr id="6147" name="Rectangle 3"/>
          <p:cNvSpPr>
            <a:spLocks noGrp="1" noChangeArrowheads="1"/>
          </p:cNvSpPr>
          <p:nvPr>
            <p:ph idx="1"/>
          </p:nvPr>
        </p:nvSpPr>
        <p:spPr>
          <a:xfrm>
            <a:off x="867672" y="1877770"/>
            <a:ext cx="10365316" cy="5140325"/>
          </a:xfrm>
        </p:spPr>
        <p:txBody>
          <a:bodyPr/>
          <a:lstStyle/>
          <a:p>
            <a:pPr marL="0" indent="0" eaLnBrk="1" hangingPunct="1"/>
            <a:endParaRPr lang="en-US" altLang="en-US" dirty="0"/>
          </a:p>
        </p:txBody>
      </p:sp>
      <p:graphicFrame>
        <p:nvGraphicFramePr>
          <p:cNvPr id="6172" name="Group 28"/>
          <p:cNvGraphicFramePr>
            <a:graphicFrameLocks noGrp="1"/>
          </p:cNvGraphicFramePr>
          <p:nvPr>
            <p:extLst>
              <p:ext uri="{D42A27DB-BD31-4B8C-83A1-F6EECF244321}">
                <p14:modId xmlns:p14="http://schemas.microsoft.com/office/powerpoint/2010/main" val="2320025927"/>
              </p:ext>
            </p:extLst>
          </p:nvPr>
        </p:nvGraphicFramePr>
        <p:xfrm>
          <a:off x="1717039" y="1798321"/>
          <a:ext cx="9176630" cy="5119630"/>
        </p:xfrm>
        <a:graphic>
          <a:graphicData uri="http://schemas.openxmlformats.org/drawingml/2006/table">
            <a:tbl>
              <a:tblPr/>
              <a:tblGrid>
                <a:gridCol w="4588315">
                  <a:extLst>
                    <a:ext uri="{9D8B030D-6E8A-4147-A177-3AD203B41FA5}">
                      <a16:colId xmlns:a16="http://schemas.microsoft.com/office/drawing/2014/main" xmlns="" val="20000"/>
                    </a:ext>
                  </a:extLst>
                </a:gridCol>
                <a:gridCol w="4588315">
                  <a:extLst>
                    <a:ext uri="{9D8B030D-6E8A-4147-A177-3AD203B41FA5}">
                      <a16:colId xmlns:a16="http://schemas.microsoft.com/office/drawing/2014/main" xmlns="" val="20001"/>
                    </a:ext>
                  </a:extLst>
                </a:gridCol>
              </a:tblGrid>
              <a:tr h="44286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rgbClr val="FFFFFF"/>
                          </a:solidFill>
                          <a:effectLst/>
                          <a:latin typeface="Arial" charset="0"/>
                          <a:ea typeface="ＭＳ Ｐゴシック" pitchFamily="34" charset="-128"/>
                        </a:rPr>
                        <a:t>Level 4 (Year 1)</a:t>
                      </a: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GB"/>
                    </a:p>
                  </a:txBody>
                  <a:tcPr/>
                </a:tc>
                <a:extLst>
                  <a:ext uri="{0D108BD9-81ED-4DB2-BD59-A6C34878D82A}">
                    <a16:rowId xmlns:a16="http://schemas.microsoft.com/office/drawing/2014/main" xmlns="" val="10000"/>
                  </a:ext>
                </a:extLst>
              </a:tr>
              <a:tr h="44477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GB" sz="1800" b="0" i="0" u="none" strike="noStrike" cap="none" normalizeH="0" baseline="0" dirty="0">
                          <a:ln>
                            <a:noFill/>
                          </a:ln>
                          <a:solidFill>
                            <a:srgbClr val="000000"/>
                          </a:solidFill>
                          <a:effectLst/>
                          <a:latin typeface="Arial" charset="0"/>
                          <a:ea typeface="Times New Roman" pitchFamily="18" charset="0"/>
                          <a:cs typeface="Arial" charset="0"/>
                        </a:rPr>
                        <a:t>Semester 1</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GB" sz="1800" b="0" i="0" u="none" strike="noStrike" cap="none" normalizeH="0" baseline="0">
                          <a:ln>
                            <a:noFill/>
                          </a:ln>
                          <a:solidFill>
                            <a:srgbClr val="000000"/>
                          </a:solidFill>
                          <a:effectLst/>
                          <a:latin typeface="Arial" charset="0"/>
                          <a:ea typeface="Times New Roman" pitchFamily="18" charset="0"/>
                          <a:cs typeface="Arial" charset="0"/>
                        </a:rPr>
                        <a:t>Semester 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1"/>
                  </a:ext>
                </a:extLst>
              </a:tr>
              <a:tr h="100683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a:ln>
                            <a:noFill/>
                          </a:ln>
                          <a:solidFill>
                            <a:srgbClr val="000000"/>
                          </a:solidFill>
                          <a:effectLst/>
                          <a:latin typeface="Arial" charset="0"/>
                          <a:ea typeface="ＭＳ Ｐゴシック" pitchFamily="34" charset="-128"/>
                        </a:rPr>
                        <a:t>U55001 Foundations for Academic Success (double)</a:t>
                      </a: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hMerge="1">
                  <a:txBody>
                    <a:bodyPr/>
                    <a:lstStyle/>
                    <a:p>
                      <a:endParaRPr lang="en-GB"/>
                    </a:p>
                  </a:txBody>
                  <a:tcPr/>
                </a:tc>
                <a:extLst>
                  <a:ext uri="{0D108BD9-81ED-4DB2-BD59-A6C34878D82A}">
                    <a16:rowId xmlns:a16="http://schemas.microsoft.com/office/drawing/2014/main" xmlns="" val="10002"/>
                  </a:ext>
                </a:extLst>
              </a:tr>
              <a:tr h="766497">
                <a:tc rowSpan="2">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GB" sz="1800" b="0" i="0" u="none" strike="noStrike" cap="none" normalizeH="0" baseline="0">
                          <a:ln>
                            <a:noFill/>
                          </a:ln>
                          <a:solidFill>
                            <a:srgbClr val="000000"/>
                          </a:solidFill>
                          <a:effectLst/>
                          <a:latin typeface="Arial" charset="0"/>
                          <a:ea typeface="Times New Roman" pitchFamily="18" charset="0"/>
                          <a:cs typeface="Arial" charset="0"/>
                        </a:rPr>
                        <a:t>U55003 Marketing in Context (double)</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pitchFamily="34" charset="-128"/>
                        </a:rPr>
                        <a:t>U55005 Marketing Research (single)</a:t>
                      </a: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3"/>
                  </a:ext>
                </a:extLst>
              </a:tr>
              <a:tr h="1199356">
                <a:tc vMerge="1">
                  <a:txBody>
                    <a:bodyPr/>
                    <a:lstStyle/>
                    <a:p>
                      <a:endParaRPr lang="en-GB"/>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Times New Roman" pitchFamily="18" charset="0"/>
                          <a:cs typeface="Arial" charset="0"/>
                        </a:rPr>
                        <a:t>U50007 Accounting and Financial Information (single)</a:t>
                      </a: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4"/>
                  </a:ext>
                </a:extLst>
              </a:tr>
              <a:tr h="1199356">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GB" sz="1800" b="0" i="0" u="none" strike="noStrike" cap="none" normalizeH="0" baseline="0" dirty="0">
                          <a:ln>
                            <a:noFill/>
                          </a:ln>
                          <a:solidFill>
                            <a:schemeClr val="tx1"/>
                          </a:solidFill>
                          <a:effectLst/>
                          <a:latin typeface="Arial" charset="0"/>
                          <a:ea typeface="Times New Roman" pitchFamily="18" charset="0"/>
                          <a:cs typeface="Arial" charset="0"/>
                        </a:rPr>
                        <a:t>U51002 Foundations of Business (or S2)</a:t>
                      </a:r>
                    </a:p>
                  </a:txBody>
                  <a:tcPr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a:ln>
                            <a:noFill/>
                          </a:ln>
                          <a:solidFill>
                            <a:srgbClr val="000000"/>
                          </a:solidFill>
                          <a:effectLst/>
                          <a:latin typeface="Arial" charset="0"/>
                          <a:ea typeface="ＭＳ Ｐゴシック" pitchFamily="34" charset="-128"/>
                        </a:rPr>
                        <a:t>U58003 Planning a Successful Event</a:t>
                      </a:r>
                    </a:p>
                  </a:txBody>
                  <a:tcPr marL="121920" marR="121920"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U55001 Foundations for Academic Success </a:t>
            </a:r>
            <a:r>
              <a:rPr lang="en-GB" dirty="0" smtClean="0"/>
              <a:t>(FAS) – </a:t>
            </a:r>
            <a:r>
              <a:rPr lang="en-GB" dirty="0"/>
              <a:t>The Philosophy</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GB" dirty="0"/>
              <a:t>You do not learn unless you are having fun </a:t>
            </a:r>
          </a:p>
          <a:p>
            <a:pPr marL="457200" indent="-457200">
              <a:buFont typeface="Arial" panose="020B0604020202020204" pitchFamily="34" charset="0"/>
              <a:buChar char="•"/>
            </a:pPr>
            <a:r>
              <a:rPr lang="en-GB" dirty="0"/>
              <a:t>Emphasis is on developing academic skills taught through a range of activities</a:t>
            </a:r>
          </a:p>
          <a:p>
            <a:pPr marL="457200" indent="-457200">
              <a:buFont typeface="Arial" panose="020B0604020202020204" pitchFamily="34" charset="0"/>
              <a:buChar char="•"/>
            </a:pPr>
            <a:r>
              <a:rPr lang="en-GB" dirty="0"/>
              <a:t>Enjoyable and Challenging</a:t>
            </a:r>
          </a:p>
        </p:txBody>
      </p:sp>
    </p:spTree>
    <p:extLst>
      <p:ext uri="{BB962C8B-B14F-4D97-AF65-F5344CB8AC3E}">
        <p14:creationId xmlns:p14="http://schemas.microsoft.com/office/powerpoint/2010/main" val="287347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Module Pillars</a:t>
            </a:r>
          </a:p>
        </p:txBody>
      </p:sp>
      <p:sp>
        <p:nvSpPr>
          <p:cNvPr id="3" name="Content Placeholder 2"/>
          <p:cNvSpPr>
            <a:spLocks noGrp="1"/>
          </p:cNvSpPr>
          <p:nvPr>
            <p:ph idx="1"/>
          </p:nvPr>
        </p:nvSpPr>
        <p:spPr>
          <a:xfrm>
            <a:off x="2176095" y="2104292"/>
            <a:ext cx="9438054" cy="4572000"/>
          </a:xfrm>
        </p:spPr>
        <p:txBody>
          <a:bodyPr/>
          <a:lstStyle/>
          <a:p>
            <a:r>
              <a:rPr lang="en-GB" sz="1800" b="1" dirty="0"/>
              <a:t>FLEXIBILITY</a:t>
            </a:r>
          </a:p>
          <a:p>
            <a:r>
              <a:rPr lang="en-GB" sz="1800" b="1" dirty="0"/>
              <a:t>FEEDBACK</a:t>
            </a:r>
          </a:p>
          <a:p>
            <a:r>
              <a:rPr lang="en-GB" sz="1800" b="1" dirty="0"/>
              <a:t>FUN</a:t>
            </a:r>
          </a:p>
          <a:p>
            <a:r>
              <a:rPr lang="en-GB" sz="1800" b="1" dirty="0"/>
              <a:t>FUTURE</a:t>
            </a:r>
          </a:p>
          <a:p>
            <a:endParaRPr lang="en-GB" sz="1800" b="1" dirty="0"/>
          </a:p>
          <a:p>
            <a:r>
              <a:rPr lang="en-GB" sz="1800" b="1" dirty="0"/>
              <a:t>ASSESSMENT</a:t>
            </a:r>
          </a:p>
          <a:p>
            <a:r>
              <a:rPr lang="en-GB" sz="1800" b="1" dirty="0"/>
              <a:t>ACADEMIC CONDUCT</a:t>
            </a:r>
          </a:p>
          <a:p>
            <a:endParaRPr lang="en-GB" sz="1800" b="1" dirty="0"/>
          </a:p>
          <a:p>
            <a:r>
              <a:rPr lang="en-GB" sz="1800" b="1" dirty="0"/>
              <a:t>SKILLS </a:t>
            </a:r>
          </a:p>
          <a:p>
            <a:r>
              <a:rPr lang="en-GB" sz="1800" b="1" dirty="0"/>
              <a:t>SUPPORT</a:t>
            </a:r>
          </a:p>
          <a:p>
            <a:r>
              <a:rPr lang="en-GB" sz="1800" b="1" dirty="0"/>
              <a:t>STAFF</a:t>
            </a:r>
          </a:p>
          <a:p>
            <a:endParaRPr lang="en-GB" sz="1400" dirty="0"/>
          </a:p>
        </p:txBody>
      </p:sp>
      <p:sp>
        <p:nvSpPr>
          <p:cNvPr id="4" name="TextBox 3"/>
          <p:cNvSpPr txBox="1"/>
          <p:nvPr/>
        </p:nvSpPr>
        <p:spPr>
          <a:xfrm>
            <a:off x="624254" y="1987062"/>
            <a:ext cx="1450731" cy="6247864"/>
          </a:xfrm>
          <a:prstGeom prst="rect">
            <a:avLst/>
          </a:prstGeom>
          <a:noFill/>
        </p:spPr>
        <p:txBody>
          <a:bodyPr wrap="square" rtlCol="0">
            <a:spAutoFit/>
          </a:bodyPr>
          <a:lstStyle/>
          <a:p>
            <a:r>
              <a:rPr lang="en-GB" sz="8000" dirty="0"/>
              <a:t>F</a:t>
            </a:r>
          </a:p>
          <a:p>
            <a:r>
              <a:rPr lang="en-GB" sz="8000" dirty="0"/>
              <a:t>A</a:t>
            </a:r>
          </a:p>
          <a:p>
            <a:r>
              <a:rPr lang="en-GB" sz="8000" dirty="0"/>
              <a:t>S</a:t>
            </a:r>
          </a:p>
          <a:p>
            <a:endParaRPr lang="en-GB" sz="8000" dirty="0"/>
          </a:p>
          <a:p>
            <a:endParaRPr lang="en-GB" sz="8000" dirty="0"/>
          </a:p>
        </p:txBody>
      </p:sp>
    </p:spTree>
    <p:extLst>
      <p:ext uri="{BB962C8B-B14F-4D97-AF65-F5344CB8AC3E}">
        <p14:creationId xmlns:p14="http://schemas.microsoft.com/office/powerpoint/2010/main" val="17116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ugby Conference">
  <a:themeElements>
    <a:clrScheme name="OxfordBrookes_slide1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1a">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1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1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1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1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1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1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1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1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1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1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1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1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xfordBrookes_slide3">
  <a:themeElements>
    <a:clrScheme name="OxfordBrookes_slid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3">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xfordBrookes_slide4">
  <a:themeElements>
    <a:clrScheme name="OxfordBrookes_slid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4">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xfordBrookes_slide2">
  <a:themeElements>
    <a:clrScheme name="OxfordBrookes_slid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2">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xfordBrookes_slide1a">
  <a:themeElements>
    <a:clrScheme name="OxfordBrookes_slide1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1a">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1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1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1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1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1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1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1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1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1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1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1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1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xfordBrookes_slide3">
  <a:themeElements>
    <a:clrScheme name="OxfordBrookes_slid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3">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xfordBrookes_slide4">
  <a:themeElements>
    <a:clrScheme name="OxfordBrookes_slid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4">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xfordBrookes_slide2">
  <a:themeElements>
    <a:clrScheme name="OxfordBrookes_slid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xfordBrookes_slide2">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OxfordBrookes_slid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xfordBrookes_slid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xfordBrookes_slid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xfordBrookes_slid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xfordBrookes_slid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xfordBrookes_slid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xfordBrookes_slide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xfordBrookes_slid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xfordBrookes_slid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xfordBrookes_slid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xfordBrookes_slid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xfordBrookes_slid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F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Rugby Conference</Template>
  <TotalTime>1140</TotalTime>
  <Words>718</Words>
  <Application>Microsoft Office PowerPoint</Application>
  <PresentationFormat>Custom</PresentationFormat>
  <Paragraphs>220</Paragraphs>
  <Slides>30</Slides>
  <Notes>1</Notes>
  <HiddenSlides>0</HiddenSlides>
  <MMClips>0</MMClips>
  <ScaleCrop>false</ScaleCrop>
  <HeadingPairs>
    <vt:vector size="4" baseType="variant">
      <vt:variant>
        <vt:lpstr>Theme</vt:lpstr>
      </vt:variant>
      <vt:variant>
        <vt:i4>9</vt:i4>
      </vt:variant>
      <vt:variant>
        <vt:lpstr>Slide Titles</vt:lpstr>
      </vt:variant>
      <vt:variant>
        <vt:i4>30</vt:i4>
      </vt:variant>
    </vt:vector>
  </HeadingPairs>
  <TitlesOfParts>
    <vt:vector size="39" baseType="lpstr">
      <vt:lpstr>Rugby Conference</vt:lpstr>
      <vt:lpstr>OxfordBrookes_slide3</vt:lpstr>
      <vt:lpstr>OxfordBrookes_slide4</vt:lpstr>
      <vt:lpstr>OxfordBrookes_slide2</vt:lpstr>
      <vt:lpstr>1_OxfordBrookes_slide1a</vt:lpstr>
      <vt:lpstr>1_OxfordBrookes_slide3</vt:lpstr>
      <vt:lpstr>1_OxfordBrookes_slide4</vt:lpstr>
      <vt:lpstr>1_OxfordBrookes_slide2</vt:lpstr>
      <vt:lpstr>RFU</vt:lpstr>
      <vt:lpstr>Identifying Best Practice in Academic Induction</vt:lpstr>
      <vt:lpstr>Session Structure</vt:lpstr>
      <vt:lpstr>What are the Foundations for  Academic Success ?</vt:lpstr>
      <vt:lpstr>U55001 FAS F0undations for Academic Success</vt:lpstr>
      <vt:lpstr>The Programme Philosophy</vt:lpstr>
      <vt:lpstr>U55001   Foundations for Academic Success  (FAS)</vt:lpstr>
      <vt:lpstr>BA(Hons)   Business &amp; Marketing Management – BK Marketing Management  - KM </vt:lpstr>
      <vt:lpstr>U55001 Foundations for Academic Success (FAS) – The Philosophy</vt:lpstr>
      <vt:lpstr>Module Pillars</vt:lpstr>
      <vt:lpstr>SKILLS</vt:lpstr>
      <vt:lpstr>Employability</vt:lpstr>
      <vt:lpstr>  </vt:lpstr>
      <vt:lpstr>Support</vt:lpstr>
      <vt:lpstr>INDUCTION WEEK  3 Steps to Academic Success </vt:lpstr>
      <vt:lpstr>Assessment</vt:lpstr>
      <vt:lpstr>Assessment</vt:lpstr>
      <vt:lpstr>Assessment Semester 1</vt:lpstr>
      <vt:lpstr>Assignment 2  </vt:lpstr>
      <vt:lpstr>Academic Conduct</vt:lpstr>
      <vt:lpstr>Making the Most of Feedback</vt:lpstr>
      <vt:lpstr>Feedback</vt:lpstr>
      <vt:lpstr>Semester 1 Summary</vt:lpstr>
      <vt:lpstr>Semester 2</vt:lpstr>
      <vt:lpstr>Assessment</vt:lpstr>
      <vt:lpstr>Assessment</vt:lpstr>
      <vt:lpstr>Future</vt:lpstr>
      <vt:lpstr>Staffing</vt:lpstr>
      <vt:lpstr>PowerPoint Presentation</vt:lpstr>
      <vt:lpstr>Identifying Best Practice in Academic Induction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simulations to enhance learning</dc:title>
  <dc:creator>Lynn Vos</dc:creator>
  <cp:lastModifiedBy>Administrator</cp:lastModifiedBy>
  <cp:revision>96</cp:revision>
  <dcterms:created xsi:type="dcterms:W3CDTF">2016-06-27T08:32:22Z</dcterms:created>
  <dcterms:modified xsi:type="dcterms:W3CDTF">2017-02-08T12:58:49Z</dcterms:modified>
</cp:coreProperties>
</file>